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75" r:id="rId3"/>
    <p:sldId id="274" r:id="rId4"/>
    <p:sldId id="262" r:id="rId5"/>
    <p:sldId id="276" r:id="rId6"/>
    <p:sldId id="333" r:id="rId7"/>
    <p:sldId id="331" r:id="rId8"/>
    <p:sldId id="277" r:id="rId9"/>
    <p:sldId id="278" r:id="rId10"/>
    <p:sldId id="279" r:id="rId11"/>
    <p:sldId id="280" r:id="rId12"/>
    <p:sldId id="281" r:id="rId13"/>
    <p:sldId id="282" r:id="rId14"/>
    <p:sldId id="334" r:id="rId15"/>
    <p:sldId id="283" r:id="rId16"/>
    <p:sldId id="337" r:id="rId17"/>
    <p:sldId id="335" r:id="rId18"/>
    <p:sldId id="336" r:id="rId19"/>
    <p:sldId id="284" r:id="rId20"/>
    <p:sldId id="285" r:id="rId21"/>
    <p:sldId id="286" r:id="rId22"/>
    <p:sldId id="287" r:id="rId23"/>
    <p:sldId id="288" r:id="rId24"/>
    <p:sldId id="338" r:id="rId25"/>
    <p:sldId id="339" r:id="rId26"/>
    <p:sldId id="340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268" r:id="rId57"/>
    <p:sldId id="318" r:id="rId58"/>
    <p:sldId id="319" r:id="rId59"/>
    <p:sldId id="270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94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image" Target="../media/image50.png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image" Target="../media/image48.png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48.png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image" Target="../media/image48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png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png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png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png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55E8F-00F5-4CC3-B673-58749496EC8C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A10DD9-3E9A-4A02-A221-71FE9274A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66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3277D-EA26-4131-A2F6-AAAA87F829F5}" type="datetimeFigureOut">
              <a:rPr lang="en-US" smtClean="0"/>
              <a:t>2/13/2022</a:t>
            </a:fld>
            <a:endParaRPr 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C6FE6F-87BB-4D79-9AAE-4B203244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88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5800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143000" y="4286251"/>
            <a:ext cx="6858000" cy="82867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effectLst>
                  <a:outerShdw blurRad="152400" dist="38100" dir="2700000" algn="tl" rotWithShape="0">
                    <a:prstClr val="black">
                      <a:alpha val="54000"/>
                    </a:prstClr>
                  </a:outerShdw>
                </a:effectLst>
              </a:defRPr>
            </a:lvl1pPr>
          </a:lstStyle>
          <a:p>
            <a:r>
              <a:rPr lang="en-US" altLang="zh-TW" dirty="0"/>
              <a:t>- Course Name -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30524" y="5381625"/>
            <a:ext cx="6482953" cy="7429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 dirty="0"/>
              <a:t>Professor’s Name or Information of Class</a:t>
            </a:r>
            <a:endParaRPr lang="en-US" dirty="0"/>
          </a:p>
        </p:txBody>
      </p:sp>
      <p:sp>
        <p:nvSpPr>
          <p:cNvPr id="11" name="圖片版面配置區 10"/>
          <p:cNvSpPr>
            <a:spLocks noGrp="1"/>
          </p:cNvSpPr>
          <p:nvPr>
            <p:ph type="pic" sz="quarter" idx="13"/>
          </p:nvPr>
        </p:nvSpPr>
        <p:spPr>
          <a:xfrm>
            <a:off x="3496866" y="1381125"/>
            <a:ext cx="2150269" cy="2781300"/>
          </a:xfrm>
        </p:spPr>
        <p:txBody>
          <a:bodyPr/>
          <a:lstStyle>
            <a:lvl1pPr>
              <a:defRPr>
                <a:solidFill>
                  <a:schemeClr val="bg1">
                    <a:alpha val="18000"/>
                  </a:schemeClr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1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2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53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9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97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543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直排標題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12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192518" y="4014952"/>
            <a:ext cx="2703786" cy="1471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25400" dir="2700000" algn="tl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文字版面配置區 6"/>
          <p:cNvSpPr>
            <a:spLocks noGrp="1"/>
          </p:cNvSpPr>
          <p:nvPr>
            <p:ph type="body" sz="quarter" idx="12" hasCustomPrompt="1"/>
          </p:nvPr>
        </p:nvSpPr>
        <p:spPr>
          <a:xfrm>
            <a:off x="3192066" y="3173414"/>
            <a:ext cx="2703909" cy="631825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effectLst>
                  <a:outerShdw blurRad="228600" dist="254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8574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00 Name of Chapter or Course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en-US" altLang="zh-TW" dirty="0"/>
              <a:t>.</a:t>
            </a:r>
            <a:endParaRPr kumimoji="1"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6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1137820" y="3631473"/>
            <a:ext cx="3252651" cy="1010245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r>
              <a:rPr kumimoji="1" lang="en-US" altLang="zh-TW" dirty="0"/>
              <a:t>.</a:t>
            </a:r>
            <a:endParaRPr kumimoji="1" lang="zh-CN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 hasCustomPrompt="1"/>
          </p:nvPr>
        </p:nvSpPr>
        <p:spPr>
          <a:xfrm>
            <a:off x="1137818" y="4711337"/>
            <a:ext cx="3252653" cy="3258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137818" y="2030109"/>
            <a:ext cx="297000" cy="1292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文字版面配置區 9"/>
          <p:cNvSpPr>
            <a:spLocks noGrp="1"/>
          </p:cNvSpPr>
          <p:nvPr>
            <p:ph type="body" sz="quarter" idx="13" hasCustomPrompt="1"/>
          </p:nvPr>
        </p:nvSpPr>
        <p:spPr>
          <a:xfrm>
            <a:off x="3064216" y="1950721"/>
            <a:ext cx="1326356" cy="1437005"/>
          </a:xfrm>
        </p:spPr>
        <p:txBody>
          <a:bodyPr>
            <a:no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TW" dirty="0"/>
              <a:t>Number.</a:t>
            </a:r>
            <a:endParaRPr lang="zh-TW" altLang="en-US" dirty="0"/>
          </a:p>
        </p:txBody>
      </p:sp>
      <p:sp>
        <p:nvSpPr>
          <p:cNvPr id="12" name="圖片版面配置區 11"/>
          <p:cNvSpPr>
            <a:spLocks noGrp="1"/>
          </p:cNvSpPr>
          <p:nvPr>
            <p:ph type="pic" sz="quarter" idx="14"/>
          </p:nvPr>
        </p:nvSpPr>
        <p:spPr>
          <a:xfrm>
            <a:off x="4802528" y="1236664"/>
            <a:ext cx="2703909" cy="4371975"/>
          </a:xfrm>
        </p:spPr>
        <p:txBody>
          <a:bodyPr/>
          <a:lstStyle>
            <a:lvl1pPr>
              <a:defRPr>
                <a:solidFill>
                  <a:schemeClr val="bg1">
                    <a:alpha val="74000"/>
                  </a:schemeClr>
                </a:solidFill>
              </a:defRPr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94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240221"/>
            <a:ext cx="3886200" cy="493674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29150" y="1240221"/>
            <a:ext cx="3886200" cy="4936742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4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  <a:endParaRPr 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7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2"/>
          </p:nvPr>
        </p:nvSpPr>
        <p:spPr>
          <a:xfrm>
            <a:off x="643584" y="1092421"/>
            <a:ext cx="7871767" cy="50133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3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5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TITLE.</a:t>
            </a:r>
            <a:endParaRPr kumimoji="1" lang="zh-CN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00 Name of Chapter or Course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12"/>
          </p:nvPr>
        </p:nvSpPr>
        <p:spPr>
          <a:xfrm>
            <a:off x="575441" y="1072166"/>
            <a:ext cx="7939909" cy="50768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06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64331" y="334148"/>
            <a:ext cx="6683081" cy="554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47550" y="1105989"/>
            <a:ext cx="7848900" cy="5129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70713" y="6356350"/>
            <a:ext cx="34369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00 Name of Chapter or Course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05F7AAF-3DBF-46F5-A599-644FF8FC65A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12" y="-679966"/>
            <a:ext cx="2351106" cy="3136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7752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1" r:id="rId7"/>
    <p:sldLayoutId id="2147483660" r:id="rId8"/>
    <p:sldLayoutId id="2147483662" r:id="rId9"/>
    <p:sldLayoutId id="2147483655" r:id="rId10"/>
    <p:sldLayoutId id="2147483663" r:id="rId11"/>
    <p:sldLayoutId id="2147483656" r:id="rId12"/>
    <p:sldLayoutId id="2147483657" r:id="rId13"/>
    <p:sldLayoutId id="2147483658" r:id="rId14"/>
    <p:sldLayoutId id="2147483659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12.bin"/><Relationship Id="rId18" Type="http://schemas.openxmlformats.org/officeDocument/2006/relationships/image" Target="../media/image35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2.png"/><Relationship Id="rId1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png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31.png"/><Relationship Id="rId19" Type="http://schemas.openxmlformats.org/officeDocument/2006/relationships/oleObject" Target="../embeddings/oleObject15.bin"/><Relationship Id="rId4" Type="http://schemas.openxmlformats.org/officeDocument/2006/relationships/image" Target="../media/image28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9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23.bin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png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Chap. 5 Game Playing</a:t>
            </a:r>
            <a:endParaRPr 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課程：人工智慧導論</a:t>
            </a:r>
            <a:endParaRPr lang="en-US" altLang="zh-TW" dirty="0"/>
          </a:p>
          <a:p>
            <a:r>
              <a:rPr lang="zh-TW" altLang="en-US" dirty="0"/>
              <a:t>授課教師：顏士淨</a:t>
            </a:r>
            <a:endParaRPr lang="en-US" altLang="zh-TW"/>
          </a:p>
          <a:p>
            <a:endParaRPr lang="en-US" altLang="zh-TW" dirty="0"/>
          </a:p>
        </p:txBody>
      </p:sp>
      <p:pic>
        <p:nvPicPr>
          <p:cNvPr id="6" name="圖片版面配置區 5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6" y="-239362"/>
            <a:ext cx="5103913" cy="5106635"/>
          </a:xfr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73ACEC97-34AA-458B-B65F-017E3440DBFE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4478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bg1"/>
                </a:solidFill>
                <a:effectLst>
                  <a:outerShdw blurRad="152400" dist="38100" dir="2700000" algn="tl" rotWithShape="0">
                    <a:prstClr val="black">
                      <a:alpha val="54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TW" altLang="en-US" sz="1200" dirty="0"/>
              <a:t>教育部課程改進計畫</a:t>
            </a:r>
            <a:endParaRPr lang="en-US" altLang="zh-TW" sz="1200" dirty="0"/>
          </a:p>
          <a:p>
            <a:pPr algn="l"/>
            <a:r>
              <a:rPr lang="zh-TW" altLang="en-US" sz="1200" dirty="0"/>
              <a:t>人工智慧技術與應用 </a:t>
            </a:r>
            <a:r>
              <a:rPr lang="en-US" altLang="zh-TW" sz="1200" dirty="0"/>
              <a:t>-</a:t>
            </a:r>
            <a:r>
              <a:rPr lang="zh-TW" altLang="en-US" sz="1200" dirty="0"/>
              <a:t> </a:t>
            </a:r>
            <a:r>
              <a:rPr lang="zh-TW" altLang="zh-TW" sz="1200" dirty="0"/>
              <a:t>最先進之電腦對局遊戲系統設計</a:t>
            </a:r>
            <a:endParaRPr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441557-5260-403A-9416-C0B338925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93" y="947730"/>
            <a:ext cx="347033" cy="3470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ED47240-064C-4CDC-9926-9D6B60BE6D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22" y="2054906"/>
            <a:ext cx="347033" cy="34594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3BFFB84-6D80-4CD0-BCF7-D4E1262A09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266" y="3214689"/>
            <a:ext cx="214311" cy="21431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93F2901-6EDE-42FC-A12A-BA929F2D1C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90" y="2632413"/>
            <a:ext cx="236170" cy="2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31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Minimax algorithm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BAA34965-2A04-40F0-A20D-2E8F4EDA0A59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8273255"/>
              </p:ext>
            </p:extLst>
          </p:nvPr>
        </p:nvGraphicFramePr>
        <p:xfrm>
          <a:off x="1162050" y="1568450"/>
          <a:ext cx="632460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Image" r:id="rId3" imgW="9756735" imgH="5740408" progId="Photoshop.Image.7">
                  <p:embed/>
                </p:oleObj>
              </mc:Choice>
              <mc:Fallback>
                <p:oleObj name="Image" r:id="rId3" imgW="9756735" imgH="5740408" progId="Photoshop.Image.7">
                  <p:embed/>
                  <p:pic>
                    <p:nvPicPr>
                      <p:cNvPr id="14342" name="Object 8">
                        <a:extLst>
                          <a:ext uri="{FF2B5EF4-FFF2-40B4-BE49-F238E27FC236}">
                            <a16:creationId xmlns:a16="http://schemas.microsoft.com/office/drawing/2014/main" id="{58BDC14C-6603-41D9-A2CC-5E3D59DDD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2050" y="1568450"/>
                        <a:ext cx="6324600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00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CC570F24-3A20-4A22-818B-9961A63D2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23354"/>
              </p:ext>
            </p:extLst>
          </p:nvPr>
        </p:nvGraphicFramePr>
        <p:xfrm>
          <a:off x="908539" y="1444262"/>
          <a:ext cx="18288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Image" r:id="rId3" imgW="1352620" imgH="425172" progId="Photoshop.Image.7">
                  <p:embed/>
                </p:oleObj>
              </mc:Choice>
              <mc:Fallback>
                <p:oleObj name="Image" r:id="rId3" imgW="1352620" imgH="425172" progId="Photoshop.Image.7">
                  <p:embed/>
                  <p:pic>
                    <p:nvPicPr>
                      <p:cNvPr id="15365" name="Object 8">
                        <a:extLst>
                          <a:ext uri="{FF2B5EF4-FFF2-40B4-BE49-F238E27FC236}">
                            <a16:creationId xmlns:a16="http://schemas.microsoft.com/office/drawing/2014/main" id="{A141B16F-80E3-43A8-B14B-F8984C9DBB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539" y="1444262"/>
                        <a:ext cx="182880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060F39A7-41F8-443F-85B5-3E481802BC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26"/>
              </p:ext>
            </p:extLst>
          </p:nvPr>
        </p:nvGraphicFramePr>
        <p:xfrm>
          <a:off x="832339" y="2076087"/>
          <a:ext cx="64008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Image" r:id="rId5" imgW="5524784" imgH="406063" progId="Photoshop.Image.7">
                  <p:embed/>
                </p:oleObj>
              </mc:Choice>
              <mc:Fallback>
                <p:oleObj name="Image" r:id="rId5" imgW="5524784" imgH="406063" progId="Photoshop.Image.7">
                  <p:embed/>
                  <p:pic>
                    <p:nvPicPr>
                      <p:cNvPr id="15366" name="Object 9">
                        <a:extLst>
                          <a:ext uri="{FF2B5EF4-FFF2-40B4-BE49-F238E27FC236}">
                            <a16:creationId xmlns:a16="http://schemas.microsoft.com/office/drawing/2014/main" id="{E6C0D311-88AD-421F-BAA5-31A6F71013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39" y="2076087"/>
                        <a:ext cx="64008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>
            <a:extLst>
              <a:ext uri="{FF2B5EF4-FFF2-40B4-BE49-F238E27FC236}">
                <a16:creationId xmlns:a16="http://schemas.microsoft.com/office/drawing/2014/main" id="{60EC3D28-D997-45B3-84C0-0C696185AB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476888"/>
              </p:ext>
            </p:extLst>
          </p:nvPr>
        </p:nvGraphicFramePr>
        <p:xfrm>
          <a:off x="756139" y="2739662"/>
          <a:ext cx="15240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Image" r:id="rId7" imgW="1257143" imgH="387370" progId="Photoshop.Image.7">
                  <p:embed/>
                </p:oleObj>
              </mc:Choice>
              <mc:Fallback>
                <p:oleObj name="Image" r:id="rId7" imgW="1257143" imgH="387370" progId="Photoshop.Image.7">
                  <p:embed/>
                  <p:pic>
                    <p:nvPicPr>
                      <p:cNvPr id="15367" name="Object 10">
                        <a:extLst>
                          <a:ext uri="{FF2B5EF4-FFF2-40B4-BE49-F238E27FC236}">
                            <a16:creationId xmlns:a16="http://schemas.microsoft.com/office/drawing/2014/main" id="{A1F24D02-ED7E-4C20-8320-D7226E64C8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39" y="2739662"/>
                        <a:ext cx="15240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F979EE23-9AAA-4499-9F83-0AE8BF23CB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853339"/>
              </p:ext>
            </p:extLst>
          </p:nvPr>
        </p:nvGraphicFramePr>
        <p:xfrm>
          <a:off x="2280139" y="2739662"/>
          <a:ext cx="60960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Image" r:id="rId9" imgW="4991357" imgH="387370" progId="Photoshop.Image.7">
                  <p:embed/>
                </p:oleObj>
              </mc:Choice>
              <mc:Fallback>
                <p:oleObj name="Image" r:id="rId9" imgW="4991357" imgH="387370" progId="Photoshop.Image.7">
                  <p:embed/>
                  <p:pic>
                    <p:nvPicPr>
                      <p:cNvPr id="15368" name="Object 11">
                        <a:extLst>
                          <a:ext uri="{FF2B5EF4-FFF2-40B4-BE49-F238E27FC236}">
                            <a16:creationId xmlns:a16="http://schemas.microsoft.com/office/drawing/2014/main" id="{E7A92569-F3E4-47AD-8B15-681CBB3318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139" y="2739662"/>
                        <a:ext cx="60960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>
            <a:extLst>
              <a:ext uri="{FF2B5EF4-FFF2-40B4-BE49-F238E27FC236}">
                <a16:creationId xmlns:a16="http://schemas.microsoft.com/office/drawing/2014/main" id="{01292BB9-8F2C-4EC9-9395-796A251D51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737592"/>
              </p:ext>
            </p:extLst>
          </p:nvPr>
        </p:nvGraphicFramePr>
        <p:xfrm>
          <a:off x="832339" y="3577862"/>
          <a:ext cx="22098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11" imgW="2076557" imgH="444209" progId="Photoshop.Image.7">
                  <p:embed/>
                </p:oleObj>
              </mc:Choice>
              <mc:Fallback>
                <p:oleObj name="Image" r:id="rId11" imgW="2076557" imgH="444209" progId="Photoshop.Image.7">
                  <p:embed/>
                  <p:pic>
                    <p:nvPicPr>
                      <p:cNvPr id="15369" name="Object 12">
                        <a:extLst>
                          <a:ext uri="{FF2B5EF4-FFF2-40B4-BE49-F238E27FC236}">
                            <a16:creationId xmlns:a16="http://schemas.microsoft.com/office/drawing/2014/main" id="{0C765DA4-CE2B-4BF7-8CD4-4253F980AB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339" y="3577862"/>
                        <a:ext cx="2209800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3">
            <a:extLst>
              <a:ext uri="{FF2B5EF4-FFF2-40B4-BE49-F238E27FC236}">
                <a16:creationId xmlns:a16="http://schemas.microsoft.com/office/drawing/2014/main" id="{D864D1FE-1C76-4FBF-B882-429EE83E10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868726"/>
              </p:ext>
            </p:extLst>
          </p:nvPr>
        </p:nvGraphicFramePr>
        <p:xfrm>
          <a:off x="3423139" y="3501662"/>
          <a:ext cx="10668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Image" r:id="rId13" imgW="838095" imgH="387370" progId="Photoshop.Image.7">
                  <p:embed/>
                </p:oleObj>
              </mc:Choice>
              <mc:Fallback>
                <p:oleObj name="Image" r:id="rId13" imgW="838095" imgH="387370" progId="Photoshop.Image.7">
                  <p:embed/>
                  <p:pic>
                    <p:nvPicPr>
                      <p:cNvPr id="15370" name="Object 13">
                        <a:extLst>
                          <a:ext uri="{FF2B5EF4-FFF2-40B4-BE49-F238E27FC236}">
                            <a16:creationId xmlns:a16="http://schemas.microsoft.com/office/drawing/2014/main" id="{9943BF55-5C4D-43EE-9AE5-8AA3E6E59F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139" y="3501662"/>
                        <a:ext cx="10668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4">
            <a:extLst>
              <a:ext uri="{FF2B5EF4-FFF2-40B4-BE49-F238E27FC236}">
                <a16:creationId xmlns:a16="http://schemas.microsoft.com/office/drawing/2014/main" id="{40C367B8-9317-49CB-8570-AD34D33F23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886048"/>
              </p:ext>
            </p:extLst>
          </p:nvPr>
        </p:nvGraphicFramePr>
        <p:xfrm>
          <a:off x="756139" y="4263662"/>
          <a:ext cx="22860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Image" r:id="rId15" imgW="2133333" imgH="406063" progId="Photoshop.Image.7">
                  <p:embed/>
                </p:oleObj>
              </mc:Choice>
              <mc:Fallback>
                <p:oleObj name="Image" r:id="rId15" imgW="2133333" imgH="406063" progId="Photoshop.Image.7">
                  <p:embed/>
                  <p:pic>
                    <p:nvPicPr>
                      <p:cNvPr id="15371" name="Object 14">
                        <a:extLst>
                          <a:ext uri="{FF2B5EF4-FFF2-40B4-BE49-F238E27FC236}">
                            <a16:creationId xmlns:a16="http://schemas.microsoft.com/office/drawing/2014/main" id="{4A3341B6-7A7C-4A1A-B3AB-67CA6917C8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39" y="4263662"/>
                        <a:ext cx="22860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5">
            <a:extLst>
              <a:ext uri="{FF2B5EF4-FFF2-40B4-BE49-F238E27FC236}">
                <a16:creationId xmlns:a16="http://schemas.microsoft.com/office/drawing/2014/main" id="{10BB9FD5-1C83-4360-8B36-626ED9C325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0093"/>
              </p:ext>
            </p:extLst>
          </p:nvPr>
        </p:nvGraphicFramePr>
        <p:xfrm>
          <a:off x="3194539" y="4263662"/>
          <a:ext cx="419100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Image" r:id="rId17" imgW="3391074" imgH="387370" progId="Photoshop.Image.7">
                  <p:embed/>
                </p:oleObj>
              </mc:Choice>
              <mc:Fallback>
                <p:oleObj name="Image" r:id="rId17" imgW="3391074" imgH="387370" progId="Photoshop.Image.7">
                  <p:embed/>
                  <p:pic>
                    <p:nvPicPr>
                      <p:cNvPr id="15372" name="Object 15">
                        <a:extLst>
                          <a:ext uri="{FF2B5EF4-FFF2-40B4-BE49-F238E27FC236}">
                            <a16:creationId xmlns:a16="http://schemas.microsoft.com/office/drawing/2014/main" id="{3B7E6C93-5FC0-4F0A-A485-7091757FCB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539" y="4263662"/>
                        <a:ext cx="4191000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6">
            <a:extLst>
              <a:ext uri="{FF2B5EF4-FFF2-40B4-BE49-F238E27FC236}">
                <a16:creationId xmlns:a16="http://schemas.microsoft.com/office/drawing/2014/main" id="{757C5E77-4F4F-4A8D-8509-2C9DE45DE4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1557702"/>
              </p:ext>
            </p:extLst>
          </p:nvPr>
        </p:nvGraphicFramePr>
        <p:xfrm>
          <a:off x="679939" y="4949462"/>
          <a:ext cx="71628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Image" r:id="rId19" imgW="5505733" imgH="653738" progId="Photoshop.Image.7">
                  <p:embed/>
                </p:oleObj>
              </mc:Choice>
              <mc:Fallback>
                <p:oleObj name="Image" r:id="rId19" imgW="5505733" imgH="653738" progId="Photoshop.Image.7">
                  <p:embed/>
                  <p:pic>
                    <p:nvPicPr>
                      <p:cNvPr id="15373" name="Object 16">
                        <a:extLst>
                          <a:ext uri="{FF2B5EF4-FFF2-40B4-BE49-F238E27FC236}">
                            <a16:creationId xmlns:a16="http://schemas.microsoft.com/office/drawing/2014/main" id="{C0A11FDE-7469-4FD8-B0D5-9398674D1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39" y="4949462"/>
                        <a:ext cx="716280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3444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Resource limits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13EA6D1E-C84E-44DF-A9F3-08B689BFDB4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557781"/>
              </p:ext>
            </p:extLst>
          </p:nvPr>
        </p:nvGraphicFramePr>
        <p:xfrm>
          <a:off x="600721" y="1580173"/>
          <a:ext cx="6210300" cy="295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Image" r:id="rId3" imgW="6210619" imgH="2959252" progId="Photoshop.Image.7">
                  <p:embed/>
                </p:oleObj>
              </mc:Choice>
              <mc:Fallback>
                <p:oleObj name="Image" r:id="rId3" imgW="6210619" imgH="2959252" progId="Photoshop.Image.7">
                  <p:embed/>
                  <p:pic>
                    <p:nvPicPr>
                      <p:cNvPr id="16389" name="Object 8">
                        <a:extLst>
                          <a:ext uri="{FF2B5EF4-FFF2-40B4-BE49-F238E27FC236}">
                            <a16:creationId xmlns:a16="http://schemas.microsoft.com/office/drawing/2014/main" id="{04C195EA-B0EB-4476-B582-C8AE5FB34C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21" y="1580173"/>
                        <a:ext cx="6210300" cy="295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62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functions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E1F3578B-C655-4982-8A0C-905A1EDDD67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4381848"/>
              </p:ext>
            </p:extLst>
          </p:nvPr>
        </p:nvGraphicFramePr>
        <p:xfrm>
          <a:off x="364331" y="1057706"/>
          <a:ext cx="7250625" cy="512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Image" r:id="rId3" imgW="7791850" imgH="5512083" progId="Photoshop.Image.7">
                  <p:embed/>
                </p:oleObj>
              </mc:Choice>
              <mc:Fallback>
                <p:oleObj name="Image" r:id="rId3" imgW="7791850" imgH="5512083" progId="Photoshop.Image.7">
                  <p:embed/>
                  <p:pic>
                    <p:nvPicPr>
                      <p:cNvPr id="17412" name="Object 3">
                        <a:extLst>
                          <a:ext uri="{FF2B5EF4-FFF2-40B4-BE49-F238E27FC236}">
                            <a16:creationId xmlns:a16="http://schemas.microsoft.com/office/drawing/2014/main" id="{F178B2BE-3553-45FC-BBAB-10B03C0657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057706"/>
                        <a:ext cx="7250625" cy="512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46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E75F67-FFC5-49D7-8399-74A7616B05E7}"/>
              </a:ext>
            </a:extLst>
          </p:cNvPr>
          <p:cNvSpPr txBox="1">
            <a:spLocks noChangeArrowheads="1"/>
          </p:cNvSpPr>
          <p:nvPr/>
        </p:nvSpPr>
        <p:spPr>
          <a:xfrm>
            <a:off x="193431" y="1916723"/>
            <a:ext cx="7772400" cy="4114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Tx/>
              <a:buAutoNum type="arabicPeriod"/>
            </a:pPr>
            <a:r>
              <a:rPr lang="zh-TW" altLang="en-US"/>
              <a:t>子力</a:t>
            </a:r>
            <a:endParaRPr lang="en-US" altLang="zh-TW"/>
          </a:p>
          <a:p>
            <a:pPr marL="609600" indent="-609600">
              <a:buFontTx/>
              <a:buAutoNum type="arabicPeriod"/>
            </a:pPr>
            <a:r>
              <a:rPr lang="zh-TW" altLang="en-US"/>
              <a:t>位置</a:t>
            </a:r>
            <a:endParaRPr lang="en-US" altLang="zh-TW"/>
          </a:p>
          <a:p>
            <a:pPr marL="609600" indent="-609600"/>
            <a:endParaRPr lang="en-US" altLang="zh-TW"/>
          </a:p>
        </p:txBody>
      </p:sp>
      <p:pic>
        <p:nvPicPr>
          <p:cNvPr id="8" name="Picture 2" descr="D:\My Documents\電腦象棋\未標題-12.jpg">
            <a:extLst>
              <a:ext uri="{FF2B5EF4-FFF2-40B4-BE49-F238E27FC236}">
                <a16:creationId xmlns:a16="http://schemas.microsoft.com/office/drawing/2014/main" id="{96DD1382-A72C-4B7C-A8E3-025778667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93" y="0"/>
            <a:ext cx="5299075" cy="647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975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子力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15</a:t>
            </a:fld>
            <a:endParaRPr lang="en-US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6347238-519B-40CF-B027-39EA0FD90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52" y="1313504"/>
            <a:ext cx="6255038" cy="4230991"/>
          </a:xfrm>
        </p:spPr>
      </p:pic>
    </p:spTree>
    <p:extLst>
      <p:ext uri="{BB962C8B-B14F-4D97-AF65-F5344CB8AC3E}">
        <p14:creationId xmlns:p14="http://schemas.microsoft.com/office/powerpoint/2010/main" val="2674215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2" descr="D:\My Documents\電腦象棋\未標題-16.jpg">
            <a:extLst>
              <a:ext uri="{FF2B5EF4-FFF2-40B4-BE49-F238E27FC236}">
                <a16:creationId xmlns:a16="http://schemas.microsoft.com/office/drawing/2014/main" id="{1E216E47-E770-49EB-B691-E52EA3C2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615" y="-52754"/>
            <a:ext cx="6113463" cy="647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26">
            <a:extLst>
              <a:ext uri="{FF2B5EF4-FFF2-40B4-BE49-F238E27FC236}">
                <a16:creationId xmlns:a16="http://schemas.microsoft.com/office/drawing/2014/main" id="{06BBD39C-2563-4657-9D4F-8222ED3D4FC8}"/>
              </a:ext>
            </a:extLst>
          </p:cNvPr>
          <p:cNvGrpSpPr>
            <a:grpSpLocks/>
          </p:cNvGrpSpPr>
          <p:nvPr/>
        </p:nvGrpSpPr>
        <p:grpSpPr bwMode="auto">
          <a:xfrm>
            <a:off x="1658815" y="556846"/>
            <a:ext cx="5334000" cy="4724400"/>
            <a:chOff x="1248" y="480"/>
            <a:chExt cx="3360" cy="2976"/>
          </a:xfrm>
        </p:grpSpPr>
        <p:sp>
          <p:nvSpPr>
            <p:cNvPr id="8" name="Rectangle 99">
              <a:extLst>
                <a:ext uri="{FF2B5EF4-FFF2-40B4-BE49-F238E27FC236}">
                  <a16:creationId xmlns:a16="http://schemas.microsoft.com/office/drawing/2014/main" id="{A8C3D64F-D29B-4F23-8C00-3E74CB45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480"/>
              <a:ext cx="3360" cy="29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TW" altLang="en-US" sz="2400"/>
            </a:p>
          </p:txBody>
        </p:sp>
        <p:sp>
          <p:nvSpPr>
            <p:cNvPr id="9" name="Line 100">
              <a:extLst>
                <a:ext uri="{FF2B5EF4-FFF2-40B4-BE49-F238E27FC236}">
                  <a16:creationId xmlns:a16="http://schemas.microsoft.com/office/drawing/2014/main" id="{48BD4D1D-3EC9-40D4-9B92-5EC0A4BED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816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101">
              <a:extLst>
                <a:ext uri="{FF2B5EF4-FFF2-40B4-BE49-F238E27FC236}">
                  <a16:creationId xmlns:a16="http://schemas.microsoft.com/office/drawing/2014/main" id="{BA0D4375-30A3-422D-BCED-74281F92E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152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02">
              <a:extLst>
                <a:ext uri="{FF2B5EF4-FFF2-40B4-BE49-F238E27FC236}">
                  <a16:creationId xmlns:a16="http://schemas.microsoft.com/office/drawing/2014/main" id="{3AE6050E-2BFE-46AF-B84B-6BA241A8E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488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03">
              <a:extLst>
                <a:ext uri="{FF2B5EF4-FFF2-40B4-BE49-F238E27FC236}">
                  <a16:creationId xmlns:a16="http://schemas.microsoft.com/office/drawing/2014/main" id="{7209AAB2-E8E7-4033-9D5F-F4CDA0EE9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824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04">
              <a:extLst>
                <a:ext uri="{FF2B5EF4-FFF2-40B4-BE49-F238E27FC236}">
                  <a16:creationId xmlns:a16="http://schemas.microsoft.com/office/drawing/2014/main" id="{445AD76D-6C52-4A75-AFE5-97F3E5BE3A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112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05">
              <a:extLst>
                <a:ext uri="{FF2B5EF4-FFF2-40B4-BE49-F238E27FC236}">
                  <a16:creationId xmlns:a16="http://schemas.microsoft.com/office/drawing/2014/main" id="{FC1E7567-BE4C-48EB-A5BA-B924B0FCB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448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06">
              <a:extLst>
                <a:ext uri="{FF2B5EF4-FFF2-40B4-BE49-F238E27FC236}">
                  <a16:creationId xmlns:a16="http://schemas.microsoft.com/office/drawing/2014/main" id="{BBEC1DDA-646B-4B48-B518-83F72C233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2784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07">
              <a:extLst>
                <a:ext uri="{FF2B5EF4-FFF2-40B4-BE49-F238E27FC236}">
                  <a16:creationId xmlns:a16="http://schemas.microsoft.com/office/drawing/2014/main" id="{53FD885A-703F-416C-8B57-AE4949EC08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3120"/>
              <a:ext cx="3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08">
              <a:extLst>
                <a:ext uri="{FF2B5EF4-FFF2-40B4-BE49-F238E27FC236}">
                  <a16:creationId xmlns:a16="http://schemas.microsoft.com/office/drawing/2014/main" id="{F5798909-A49F-405A-85F6-8EC58EB47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48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09">
              <a:extLst>
                <a:ext uri="{FF2B5EF4-FFF2-40B4-BE49-F238E27FC236}">
                  <a16:creationId xmlns:a16="http://schemas.microsoft.com/office/drawing/2014/main" id="{280CA0AE-5911-4EBE-A6AD-55A6359C70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48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10">
              <a:extLst>
                <a:ext uri="{FF2B5EF4-FFF2-40B4-BE49-F238E27FC236}">
                  <a16:creationId xmlns:a16="http://schemas.microsoft.com/office/drawing/2014/main" id="{405A6E06-A003-48FD-B403-B0F1C91B6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528"/>
              <a:ext cx="0" cy="12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Line 111">
              <a:extLst>
                <a:ext uri="{FF2B5EF4-FFF2-40B4-BE49-F238E27FC236}">
                  <a16:creationId xmlns:a16="http://schemas.microsoft.com/office/drawing/2014/main" id="{F5BA2422-A2F5-4DCA-AAFF-A65237D25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48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Line 112">
              <a:extLst>
                <a:ext uri="{FF2B5EF4-FFF2-40B4-BE49-F238E27FC236}">
                  <a16:creationId xmlns:a16="http://schemas.microsoft.com/office/drawing/2014/main" id="{9DE9B9B9-C284-45BA-8308-978A1A72B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Line 113">
              <a:extLst>
                <a:ext uri="{FF2B5EF4-FFF2-40B4-BE49-F238E27FC236}">
                  <a16:creationId xmlns:a16="http://schemas.microsoft.com/office/drawing/2014/main" id="{5AC83B5A-4B32-49E0-92E7-35778265A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Line 114">
              <a:extLst>
                <a:ext uri="{FF2B5EF4-FFF2-40B4-BE49-F238E27FC236}">
                  <a16:creationId xmlns:a16="http://schemas.microsoft.com/office/drawing/2014/main" id="{809FC54C-2DD8-4A28-84A8-13082694F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Line 115">
              <a:extLst>
                <a:ext uri="{FF2B5EF4-FFF2-40B4-BE49-F238E27FC236}">
                  <a16:creationId xmlns:a16="http://schemas.microsoft.com/office/drawing/2014/main" id="{C54CFA21-FE96-4AEA-B840-309B028B67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Line 116">
              <a:extLst>
                <a:ext uri="{FF2B5EF4-FFF2-40B4-BE49-F238E27FC236}">
                  <a16:creationId xmlns:a16="http://schemas.microsoft.com/office/drawing/2014/main" id="{C51ACDDE-0C21-4603-87A6-0E7DC0A3D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48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Line 117">
              <a:extLst>
                <a:ext uri="{FF2B5EF4-FFF2-40B4-BE49-F238E27FC236}">
                  <a16:creationId xmlns:a16="http://schemas.microsoft.com/office/drawing/2014/main" id="{4842E6CB-1222-4AE8-BEE6-FB97EC6DF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Line 118">
              <a:extLst>
                <a:ext uri="{FF2B5EF4-FFF2-40B4-BE49-F238E27FC236}">
                  <a16:creationId xmlns:a16="http://schemas.microsoft.com/office/drawing/2014/main" id="{E6CDB82F-1B06-4487-936E-EDA0C91CD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Line 119">
              <a:extLst>
                <a:ext uri="{FF2B5EF4-FFF2-40B4-BE49-F238E27FC236}">
                  <a16:creationId xmlns:a16="http://schemas.microsoft.com/office/drawing/2014/main" id="{4F694B63-B665-4A8D-AEF1-6FFD51DCC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112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9" name="Line 120">
              <a:extLst>
                <a:ext uri="{FF2B5EF4-FFF2-40B4-BE49-F238E27FC236}">
                  <a16:creationId xmlns:a16="http://schemas.microsoft.com/office/drawing/2014/main" id="{8E476EF3-2346-4C13-862A-7753E43A9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480"/>
              <a:ext cx="0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0" name="Line 121">
              <a:extLst>
                <a:ext uri="{FF2B5EF4-FFF2-40B4-BE49-F238E27FC236}">
                  <a16:creationId xmlns:a16="http://schemas.microsoft.com/office/drawing/2014/main" id="{CD629E8A-82D4-4E29-ACDD-CB6202B395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480"/>
              <a:ext cx="48" cy="1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Line 122">
              <a:extLst>
                <a:ext uri="{FF2B5EF4-FFF2-40B4-BE49-F238E27FC236}">
                  <a16:creationId xmlns:a16="http://schemas.microsoft.com/office/drawing/2014/main" id="{1E55D06E-E8FF-4D65-BF4A-EC0B3E9ABE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784"/>
              <a:ext cx="86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Line 123">
              <a:extLst>
                <a:ext uri="{FF2B5EF4-FFF2-40B4-BE49-F238E27FC236}">
                  <a16:creationId xmlns:a16="http://schemas.microsoft.com/office/drawing/2014/main" id="{0B6ABE6F-9454-4E48-AFAF-EB88B9F901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2784"/>
              <a:ext cx="86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Line 124">
              <a:extLst>
                <a:ext uri="{FF2B5EF4-FFF2-40B4-BE49-F238E27FC236}">
                  <a16:creationId xmlns:a16="http://schemas.microsoft.com/office/drawing/2014/main" id="{08E0B22E-ED48-4710-94C8-5A048095E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480"/>
              <a:ext cx="86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Line 125">
              <a:extLst>
                <a:ext uri="{FF2B5EF4-FFF2-40B4-BE49-F238E27FC236}">
                  <a16:creationId xmlns:a16="http://schemas.microsoft.com/office/drawing/2014/main" id="{63BB675D-ADCC-4891-81B1-1D326956F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48" y="480"/>
              <a:ext cx="86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96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2" descr="D:\My Documents\電腦象棋\未標題-17.jpg">
            <a:extLst>
              <a:ext uri="{FF2B5EF4-FFF2-40B4-BE49-F238E27FC236}">
                <a16:creationId xmlns:a16="http://schemas.microsoft.com/office/drawing/2014/main" id="{E66DAFDB-DE77-4977-BFED-77C6EA0E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96" y="136524"/>
            <a:ext cx="6016625" cy="647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8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38A8DD42-CC36-435F-A9A7-AC23B624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62" y="58302"/>
            <a:ext cx="6486706" cy="6480610"/>
          </a:xfrm>
          <a:prstGeom prst="rect">
            <a:avLst/>
          </a:prstGeom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74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Othello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TW" altLang="en-US" dirty="0"/>
              <a:t>最多子</a:t>
            </a:r>
            <a:r>
              <a:rPr lang="en-US" altLang="zh-TW" dirty="0"/>
              <a:t>(Maximum Pieces)</a:t>
            </a:r>
          </a:p>
          <a:p>
            <a:pPr eaLnBrk="1" hangingPunct="1"/>
            <a:r>
              <a:rPr lang="zh-TW" altLang="en-US" dirty="0"/>
              <a:t>位置權重</a:t>
            </a:r>
            <a:r>
              <a:rPr lang="en-US" altLang="zh-TW" dirty="0"/>
              <a:t>(Weighted Square)</a:t>
            </a:r>
          </a:p>
          <a:p>
            <a:pPr eaLnBrk="1" hangingPunct="1"/>
            <a:r>
              <a:rPr lang="zh-TW" altLang="en-US" dirty="0"/>
              <a:t>行動能力</a:t>
            </a:r>
            <a:r>
              <a:rPr lang="en-US" altLang="zh-TW" dirty="0"/>
              <a:t>(Mobility Consideration)</a:t>
            </a:r>
          </a:p>
          <a:p>
            <a:pPr eaLnBrk="1" hangingPunct="1"/>
            <a:r>
              <a:rPr lang="zh-TW" altLang="en-US" dirty="0"/>
              <a:t>穩定子</a:t>
            </a:r>
            <a:r>
              <a:rPr lang="en-US" altLang="zh-TW" dirty="0"/>
              <a:t>(Stability Pieces)</a:t>
            </a:r>
          </a:p>
          <a:p>
            <a:pPr eaLnBrk="1" hangingPunct="1"/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523AB40-BD39-48ED-BEDE-762FA2BAE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1" y="3670300"/>
            <a:ext cx="42068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F2083B2D-F447-438E-95A1-16CE7F989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94" y="3694113"/>
            <a:ext cx="4160837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226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DeepBlue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C:\Users\Administrator\Desktop\399px-Deep_Blue.jpg">
            <a:extLst>
              <a:ext uri="{FF2B5EF4-FFF2-40B4-BE49-F238E27FC236}">
                <a16:creationId xmlns:a16="http://schemas.microsoft.com/office/drawing/2014/main" id="{CC02634E-33E1-4402-B1E2-9646751CD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4" y="1151368"/>
            <a:ext cx="29337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Administrator\Desktop\160px-Kasparov-29.jpg">
            <a:extLst>
              <a:ext uri="{FF2B5EF4-FFF2-40B4-BE49-F238E27FC236}">
                <a16:creationId xmlns:a16="http://schemas.microsoft.com/office/drawing/2014/main" id="{DAFF0861-DE42-482B-8D79-4B71A5F50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662" y="1159306"/>
            <a:ext cx="29527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3">
            <a:extLst>
              <a:ext uri="{FF2B5EF4-FFF2-40B4-BE49-F238E27FC236}">
                <a16:creationId xmlns:a16="http://schemas.microsoft.com/office/drawing/2014/main" id="{907D657B-E920-40FE-B481-13E9117DD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615" y="5723368"/>
            <a:ext cx="1694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/>
              <a:t>Deep Blue</a:t>
            </a:r>
          </a:p>
        </p:txBody>
      </p:sp>
      <p:sp>
        <p:nvSpPr>
          <p:cNvPr id="11" name="文字方塊 6">
            <a:extLst>
              <a:ext uri="{FF2B5EF4-FFF2-40B4-BE49-F238E27FC236}">
                <a16:creationId xmlns:a16="http://schemas.microsoft.com/office/drawing/2014/main" id="{F71C4094-0400-40F6-B0D7-EF35CC3E7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8624" y="5723368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TW" sz="2400" dirty="0"/>
              <a:t>Kasparov</a:t>
            </a:r>
          </a:p>
        </p:txBody>
      </p:sp>
    </p:spTree>
    <p:extLst>
      <p:ext uri="{BB962C8B-B14F-4D97-AF65-F5344CB8AC3E}">
        <p14:creationId xmlns:p14="http://schemas.microsoft.com/office/powerpoint/2010/main" val="3869072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Digression: Exact values don’t matter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0ED33794-3CD1-45FF-9E96-49B13FAB86C3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1874546"/>
              </p:ext>
            </p:extLst>
          </p:nvPr>
        </p:nvGraphicFramePr>
        <p:xfrm>
          <a:off x="270713" y="1837883"/>
          <a:ext cx="7848600" cy="3713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Image" r:id="rId3" imgW="8268125" imgH="3911801" progId="Photoshop.Image.7">
                  <p:embed/>
                </p:oleObj>
              </mc:Choice>
              <mc:Fallback>
                <p:oleObj name="Image" r:id="rId3" imgW="8268125" imgH="3911801" progId="Photoshop.Image.7">
                  <p:embed/>
                  <p:pic>
                    <p:nvPicPr>
                      <p:cNvPr id="24580" name="Object 8">
                        <a:extLst>
                          <a:ext uri="{FF2B5EF4-FFF2-40B4-BE49-F238E27FC236}">
                            <a16:creationId xmlns:a16="http://schemas.microsoft.com/office/drawing/2014/main" id="{5394A98C-A842-48DC-93DE-D4C1621E68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713" y="1837883"/>
                        <a:ext cx="7848600" cy="37133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026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Cutting off search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BA6E45A9-DF19-4386-9B9E-2591AEDD8BE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0895982"/>
              </p:ext>
            </p:extLst>
          </p:nvPr>
        </p:nvGraphicFramePr>
        <p:xfrm>
          <a:off x="514996" y="1362869"/>
          <a:ext cx="6381750" cy="3702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Image" r:id="rId3" imgW="9844898" imgH="5711020" progId="Photoshop.Image.7">
                  <p:embed/>
                </p:oleObj>
              </mc:Choice>
              <mc:Fallback>
                <p:oleObj name="Image" r:id="rId3" imgW="9844898" imgH="5711020" progId="Photoshop.Image.7">
                  <p:embed/>
                  <p:pic>
                    <p:nvPicPr>
                      <p:cNvPr id="25606" name="Object 8">
                        <a:extLst>
                          <a:ext uri="{FF2B5EF4-FFF2-40B4-BE49-F238E27FC236}">
                            <a16:creationId xmlns:a16="http://schemas.microsoft.com/office/drawing/2014/main" id="{A363EA24-5ACA-4359-B5BC-F02C3B96701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96" y="1362869"/>
                        <a:ext cx="6381750" cy="3702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07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55C6FF76-19CA-4368-B6A0-CB2E44C88B2A}"/>
              </a:ext>
            </a:extLst>
          </p:cNvPr>
          <p:cNvGraphicFramePr>
            <a:graphicFrameLocks noGrp="1"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3437044370"/>
              </p:ext>
            </p:extLst>
          </p:nvPr>
        </p:nvGraphicFramePr>
        <p:xfrm>
          <a:off x="1200150" y="417081"/>
          <a:ext cx="5257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Image" r:id="rId3" imgW="3486329" imgH="272871" progId="Photoshop.Image.7">
                  <p:embed/>
                </p:oleObj>
              </mc:Choice>
              <mc:Fallback>
                <p:oleObj name="Image" r:id="rId3" imgW="3486329" imgH="272871" progId="Photoshop.Image.7">
                  <p:embed/>
                  <p:pic>
                    <p:nvPicPr>
                      <p:cNvPr id="26627" name="Object 2">
                        <a:extLst>
                          <a:ext uri="{FF2B5EF4-FFF2-40B4-BE49-F238E27FC236}">
                            <a16:creationId xmlns:a16="http://schemas.microsoft.com/office/drawing/2014/main" id="{54418626-6159-4CDC-ABE0-30B98D487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17081"/>
                        <a:ext cx="5257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820446E-818B-4C0B-8E78-BA0A3D59849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547285"/>
              </p:ext>
            </p:extLst>
          </p:nvPr>
        </p:nvGraphicFramePr>
        <p:xfrm>
          <a:off x="1200150" y="1757057"/>
          <a:ext cx="4191000" cy="274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Image" r:id="rId5" imgW="4191215" imgH="2749691" progId="Photoshop.Image.7">
                  <p:embed/>
                </p:oleObj>
              </mc:Choice>
              <mc:Fallback>
                <p:oleObj name="Image" r:id="rId5" imgW="4191215" imgH="2749691" progId="Photoshop.Image.7">
                  <p:embed/>
                  <p:pic>
                    <p:nvPicPr>
                      <p:cNvPr id="26629" name="Object 8">
                        <a:extLst>
                          <a:ext uri="{FF2B5EF4-FFF2-40B4-BE49-F238E27FC236}">
                            <a16:creationId xmlns:a16="http://schemas.microsoft.com/office/drawing/2014/main" id="{BDFB05B9-3134-40E6-B355-0BE160EC89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757057"/>
                        <a:ext cx="4191000" cy="274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687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2AE756D4-8503-4416-99FB-79DCECA8B87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77182"/>
              </p:ext>
            </p:extLst>
          </p:nvPr>
        </p:nvGraphicFramePr>
        <p:xfrm>
          <a:off x="1200150" y="1748996"/>
          <a:ext cx="440055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Image" r:id="rId3" imgW="4400776" imgH="2730640" progId="Photoshop.Image.7">
                  <p:embed/>
                </p:oleObj>
              </mc:Choice>
              <mc:Fallback>
                <p:oleObj name="Image" r:id="rId3" imgW="4400776" imgH="2730640" progId="Photoshop.Image.7">
                  <p:embed/>
                  <p:pic>
                    <p:nvPicPr>
                      <p:cNvPr id="27652" name="Object 8">
                        <a:extLst>
                          <a:ext uri="{FF2B5EF4-FFF2-40B4-BE49-F238E27FC236}">
                            <a16:creationId xmlns:a16="http://schemas.microsoft.com/office/drawing/2014/main" id="{0DE8B388-3B7D-4838-9B1A-19DA8AC3D3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748996"/>
                        <a:ext cx="4400550" cy="273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A6988BE-EE17-40ED-A0B2-FB6FB10CEC3A}"/>
              </a:ext>
            </a:extLst>
          </p:cNvPr>
          <p:cNvGraphicFramePr>
            <a:graphicFrameLocks noGrp="1"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83697905"/>
              </p:ext>
            </p:extLst>
          </p:nvPr>
        </p:nvGraphicFramePr>
        <p:xfrm>
          <a:off x="1200150" y="417081"/>
          <a:ext cx="5257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Image" r:id="rId5" imgW="3486329" imgH="272871" progId="Photoshop.Image.7">
                  <p:embed/>
                </p:oleObj>
              </mc:Choice>
              <mc:Fallback>
                <p:oleObj name="Image" r:id="rId5" imgW="3486329" imgH="272871" progId="Photoshop.Image.7">
                  <p:embed/>
                  <p:pic>
                    <p:nvPicPr>
                      <p:cNvPr id="8" name="Object 2">
                        <a:extLst>
                          <a:ext uri="{FF2B5EF4-FFF2-40B4-BE49-F238E27FC236}">
                            <a16:creationId xmlns:a16="http://schemas.microsoft.com/office/drawing/2014/main" id="{55C6FF76-19CA-4368-B6A0-CB2E44C88B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17081"/>
                        <a:ext cx="5257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681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A6988BE-EE17-40ED-A0B2-FB6FB10CEC3A}"/>
              </a:ext>
            </a:extLst>
          </p:cNvPr>
          <p:cNvGraphicFramePr>
            <a:graphicFrameLocks noGrp="1" noChangeAspect="1"/>
          </p:cNvGraphicFramePr>
          <p:nvPr>
            <p:ph type="title"/>
          </p:nvPr>
        </p:nvGraphicFramePr>
        <p:xfrm>
          <a:off x="1200150" y="417081"/>
          <a:ext cx="5257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Image" r:id="rId3" imgW="3486329" imgH="272871" progId="Photoshop.Image.7">
                  <p:embed/>
                </p:oleObj>
              </mc:Choice>
              <mc:Fallback>
                <p:oleObj name="Image" r:id="rId3" imgW="3486329" imgH="272871" progId="Photoshop.Image.7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AA6988BE-EE17-40ED-A0B2-FB6FB10CE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17081"/>
                        <a:ext cx="5257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B5AC5756-1264-48C5-8A82-277F769E223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822080"/>
              </p:ext>
            </p:extLst>
          </p:nvPr>
        </p:nvGraphicFramePr>
        <p:xfrm>
          <a:off x="1200150" y="1544577"/>
          <a:ext cx="60198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Image" r:id="rId5" imgW="6020109" imgH="2787302" progId="Photoshop.Image.7">
                  <p:embed/>
                </p:oleObj>
              </mc:Choice>
              <mc:Fallback>
                <p:oleObj name="Image" r:id="rId5" imgW="6020109" imgH="2787302" progId="Photoshop.Image.7">
                  <p:embed/>
                  <p:pic>
                    <p:nvPicPr>
                      <p:cNvPr id="28676" name="Object 9">
                        <a:extLst>
                          <a:ext uri="{FF2B5EF4-FFF2-40B4-BE49-F238E27FC236}">
                            <a16:creationId xmlns:a16="http://schemas.microsoft.com/office/drawing/2014/main" id="{85A1B89C-A4FC-4C63-B53F-099CEBFE6E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544577"/>
                        <a:ext cx="6019800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906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A6988BE-EE17-40ED-A0B2-FB6FB10CEC3A}"/>
              </a:ext>
            </a:extLst>
          </p:cNvPr>
          <p:cNvGraphicFramePr>
            <a:graphicFrameLocks noGrp="1" noChangeAspect="1"/>
          </p:cNvGraphicFramePr>
          <p:nvPr>
            <p:ph type="title"/>
          </p:nvPr>
        </p:nvGraphicFramePr>
        <p:xfrm>
          <a:off x="1200150" y="417081"/>
          <a:ext cx="5257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Image" r:id="rId3" imgW="3486329" imgH="272871" progId="Photoshop.Image.7">
                  <p:embed/>
                </p:oleObj>
              </mc:Choice>
              <mc:Fallback>
                <p:oleObj name="Image" r:id="rId3" imgW="3486329" imgH="272871" progId="Photoshop.Image.7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AA6988BE-EE17-40ED-A0B2-FB6FB10CE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17081"/>
                        <a:ext cx="5257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086FF20-CB04-4248-8952-D143A7E17DA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605509"/>
              </p:ext>
            </p:extLst>
          </p:nvPr>
        </p:nvGraphicFramePr>
        <p:xfrm>
          <a:off x="1200150" y="1644223"/>
          <a:ext cx="62865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Image" r:id="rId5" imgW="6286823" imgH="2787302" progId="Photoshop.Image.7">
                  <p:embed/>
                </p:oleObj>
              </mc:Choice>
              <mc:Fallback>
                <p:oleObj name="Image" r:id="rId5" imgW="6286823" imgH="2787302" progId="Photoshop.Image.7">
                  <p:embed/>
                  <p:pic>
                    <p:nvPicPr>
                      <p:cNvPr id="29700" name="Object 8">
                        <a:extLst>
                          <a:ext uri="{FF2B5EF4-FFF2-40B4-BE49-F238E27FC236}">
                            <a16:creationId xmlns:a16="http://schemas.microsoft.com/office/drawing/2014/main" id="{7D135709-95A7-4F22-BB09-0958FA5CE7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644223"/>
                        <a:ext cx="6286500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458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AA6988BE-EE17-40ED-A0B2-FB6FB10CEC3A}"/>
              </a:ext>
            </a:extLst>
          </p:cNvPr>
          <p:cNvGraphicFramePr>
            <a:graphicFrameLocks noGrp="1" noChangeAspect="1"/>
          </p:cNvGraphicFramePr>
          <p:nvPr>
            <p:ph type="title"/>
          </p:nvPr>
        </p:nvGraphicFramePr>
        <p:xfrm>
          <a:off x="1200150" y="417081"/>
          <a:ext cx="5257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Image" r:id="rId3" imgW="3486329" imgH="272871" progId="Photoshop.Image.7">
                  <p:embed/>
                </p:oleObj>
              </mc:Choice>
              <mc:Fallback>
                <p:oleObj name="Image" r:id="rId3" imgW="3486329" imgH="272871" progId="Photoshop.Image.7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AA6988BE-EE17-40ED-A0B2-FB6FB10CEC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417081"/>
                        <a:ext cx="5257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F558F69-44AD-46D2-A3A2-36977D387F2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8025540"/>
              </p:ext>
            </p:extLst>
          </p:nvPr>
        </p:nvGraphicFramePr>
        <p:xfrm>
          <a:off x="1200150" y="1521131"/>
          <a:ext cx="6667500" cy="278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Image" r:id="rId5" imgW="6667843" imgH="2787302" progId="Photoshop.Image.7">
                  <p:embed/>
                </p:oleObj>
              </mc:Choice>
              <mc:Fallback>
                <p:oleObj name="Image" r:id="rId5" imgW="6667843" imgH="2787302" progId="Photoshop.Image.7">
                  <p:embed/>
                  <p:pic>
                    <p:nvPicPr>
                      <p:cNvPr id="30724" name="Object 8">
                        <a:extLst>
                          <a:ext uri="{FF2B5EF4-FFF2-40B4-BE49-F238E27FC236}">
                            <a16:creationId xmlns:a16="http://schemas.microsoft.com/office/drawing/2014/main" id="{049D2645-2D79-430F-A229-374255B04C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1521131"/>
                        <a:ext cx="6667500" cy="278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18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54591D64-5721-4C28-8822-4FDA158EAC18}"/>
              </a:ext>
            </a:extLst>
          </p:cNvPr>
          <p:cNvGraphicFramePr>
            <a:graphicFrameLocks noGrp="1"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1656831930"/>
              </p:ext>
            </p:extLst>
          </p:nvPr>
        </p:nvGraphicFramePr>
        <p:xfrm>
          <a:off x="1418493" y="434112"/>
          <a:ext cx="518160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Image" r:id="rId3" imgW="2743341" imgH="291961" progId="Photoshop.Image.7">
                  <p:embed/>
                </p:oleObj>
              </mc:Choice>
              <mc:Fallback>
                <p:oleObj name="Image" r:id="rId3" imgW="2743341" imgH="291961" progId="Photoshop.Image.7">
                  <p:embed/>
                  <p:pic>
                    <p:nvPicPr>
                      <p:cNvPr id="31747" name="Object 2">
                        <a:extLst>
                          <a:ext uri="{FF2B5EF4-FFF2-40B4-BE49-F238E27FC236}">
                            <a16:creationId xmlns:a16="http://schemas.microsoft.com/office/drawing/2014/main" id="{B8E8CE97-50E5-480A-BBE4-BB4FA4C60A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493" y="434112"/>
                        <a:ext cx="5181600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9C4EF94D-8D38-47C3-9824-9CB6CDBD1C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919562"/>
              </p:ext>
            </p:extLst>
          </p:nvPr>
        </p:nvGraphicFramePr>
        <p:xfrm>
          <a:off x="647700" y="1517643"/>
          <a:ext cx="7848600" cy="2841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Image" r:id="rId5" imgW="7963309" imgH="2883048" progId="Photoshop.Image.7">
                  <p:embed/>
                </p:oleObj>
              </mc:Choice>
              <mc:Fallback>
                <p:oleObj name="Image" r:id="rId5" imgW="7963309" imgH="2883048" progId="Photoshop.Image.7">
                  <p:embed/>
                  <p:pic>
                    <p:nvPicPr>
                      <p:cNvPr id="31748" name="Object 3">
                        <a:extLst>
                          <a:ext uri="{FF2B5EF4-FFF2-40B4-BE49-F238E27FC236}">
                            <a16:creationId xmlns:a16="http://schemas.microsoft.com/office/drawing/2014/main" id="{FECC7A2C-6EF3-42B4-8708-16052C8004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517643"/>
                        <a:ext cx="7848600" cy="2841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261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8">
            <a:extLst>
              <a:ext uri="{FF2B5EF4-FFF2-40B4-BE49-F238E27FC236}">
                <a16:creationId xmlns:a16="http://schemas.microsoft.com/office/drawing/2014/main" id="{7B34A3E3-2171-4B56-B2A1-BD7353DEA8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293581"/>
              </p:ext>
            </p:extLst>
          </p:nvPr>
        </p:nvGraphicFramePr>
        <p:xfrm>
          <a:off x="3423138" y="816406"/>
          <a:ext cx="3886200" cy="387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Image" r:id="rId3" imgW="5348571" imgH="5328980" progId="Photoshop.Image.7">
                  <p:embed/>
                </p:oleObj>
              </mc:Choice>
              <mc:Fallback>
                <p:oleObj name="Image" r:id="rId3" imgW="5348571" imgH="5328980" progId="Photoshop.Image.7">
                  <p:embed/>
                  <p:pic>
                    <p:nvPicPr>
                      <p:cNvPr id="32771" name="Object 8">
                        <a:extLst>
                          <a:ext uri="{FF2B5EF4-FFF2-40B4-BE49-F238E27FC236}">
                            <a16:creationId xmlns:a16="http://schemas.microsoft.com/office/drawing/2014/main" id="{5A9CF331-C32E-4E63-9D14-F6DF0BFB95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3138" y="816406"/>
                        <a:ext cx="3886200" cy="3870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5CBE7122-846E-46D4-A7D0-EEF60E68AF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23198"/>
              </p:ext>
            </p:extLst>
          </p:nvPr>
        </p:nvGraphicFramePr>
        <p:xfrm>
          <a:off x="70338" y="4778806"/>
          <a:ext cx="8229600" cy="180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Image" r:id="rId5" imgW="10197551" imgH="2243265" progId="Photoshop.Image.7">
                  <p:embed/>
                </p:oleObj>
              </mc:Choice>
              <mc:Fallback>
                <p:oleObj name="Image" r:id="rId5" imgW="10197551" imgH="2243265" progId="Photoshop.Image.7">
                  <p:embed/>
                  <p:pic>
                    <p:nvPicPr>
                      <p:cNvPr id="32773" name="Object 9">
                        <a:extLst>
                          <a:ext uri="{FF2B5EF4-FFF2-40B4-BE49-F238E27FC236}">
                            <a16:creationId xmlns:a16="http://schemas.microsoft.com/office/drawing/2014/main" id="{785907BD-CC86-4FBE-B67B-004D21B60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38" y="4778806"/>
                        <a:ext cx="8229600" cy="180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54A57E20-B85F-42C5-B1D1-11E8C6A0E62E}"/>
              </a:ext>
            </a:extLst>
          </p:cNvPr>
          <p:cNvGraphicFramePr>
            <a:graphicFrameLocks noGrp="1"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3069088409"/>
              </p:ext>
            </p:extLst>
          </p:nvPr>
        </p:nvGraphicFramePr>
        <p:xfrm>
          <a:off x="647550" y="269444"/>
          <a:ext cx="5105400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Image" r:id="rId7" imgW="5377959" imgH="744490" progId="Photoshop.Image.7">
                  <p:embed/>
                </p:oleObj>
              </mc:Choice>
              <mc:Fallback>
                <p:oleObj name="Image" r:id="rId7" imgW="5377959" imgH="744490" progId="Photoshop.Image.7">
                  <p:embed/>
                  <p:pic>
                    <p:nvPicPr>
                      <p:cNvPr id="32772" name="Object 2">
                        <a:extLst>
                          <a:ext uri="{FF2B5EF4-FFF2-40B4-BE49-F238E27FC236}">
                            <a16:creationId xmlns:a16="http://schemas.microsoft.com/office/drawing/2014/main" id="{324880DA-810B-40D2-BE59-F330376EFD7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550" y="269444"/>
                        <a:ext cx="5105400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13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CFB3FBF-6AF2-4A73-8332-C1DFA8964FC6}"/>
              </a:ext>
            </a:extLst>
          </p:cNvPr>
          <p:cNvGraphicFramePr>
            <a:graphicFrameLocks noGrp="1" noChangeAspect="1"/>
          </p:cNvGraphicFramePr>
          <p:nvPr>
            <p:ph type="title"/>
            <p:extLst>
              <p:ext uri="{D42A27DB-BD31-4B8C-83A1-F6EECF244321}">
                <p14:modId xmlns:p14="http://schemas.microsoft.com/office/powerpoint/2010/main" val="3330919645"/>
              </p:ext>
            </p:extLst>
          </p:nvPr>
        </p:nvGraphicFramePr>
        <p:xfrm>
          <a:off x="1002574" y="312239"/>
          <a:ext cx="54102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Image" r:id="rId3" imgW="4672653" imgH="685528" progId="Photoshop.Image.7">
                  <p:embed/>
                </p:oleObj>
              </mc:Choice>
              <mc:Fallback>
                <p:oleObj name="Image" r:id="rId3" imgW="4672653" imgH="685528" progId="Photoshop.Image.7">
                  <p:embed/>
                  <p:pic>
                    <p:nvPicPr>
                      <p:cNvPr id="33795" name="Object 2">
                        <a:extLst>
                          <a:ext uri="{FF2B5EF4-FFF2-40B4-BE49-F238E27FC236}">
                            <a16:creationId xmlns:a16="http://schemas.microsoft.com/office/drawing/2014/main" id="{E0F7B88E-1036-461C-A555-FF353BE22C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574" y="312239"/>
                        <a:ext cx="5410200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7B5E52E4-ECA5-472F-9A95-6751CCD3879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736729"/>
              </p:ext>
            </p:extLst>
          </p:nvPr>
        </p:nvGraphicFramePr>
        <p:xfrm>
          <a:off x="314608" y="1105989"/>
          <a:ext cx="7172042" cy="512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Image" r:id="rId5" imgW="11108571" imgH="7944490" progId="Photoshop.Image.7">
                  <p:embed/>
                </p:oleObj>
              </mc:Choice>
              <mc:Fallback>
                <p:oleObj name="Image" r:id="rId5" imgW="11108571" imgH="7944490" progId="Photoshop.Image.7">
                  <p:embed/>
                  <p:pic>
                    <p:nvPicPr>
                      <p:cNvPr id="33796" name="Object 3">
                        <a:extLst>
                          <a:ext uri="{FF2B5EF4-FFF2-40B4-BE49-F238E27FC236}">
                            <a16:creationId xmlns:a16="http://schemas.microsoft.com/office/drawing/2014/main" id="{E83E0EE7-6D88-4B12-8FF1-61B1C5C0DB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608" y="1105989"/>
                        <a:ext cx="7172042" cy="512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683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Games vs. search problems</a:t>
            </a:r>
          </a:p>
          <a:p>
            <a:pPr eaLnBrk="1" hangingPunct="1"/>
            <a:r>
              <a:rPr lang="en-US" altLang="zh-TW" dirty="0"/>
              <a:t>Minimax tree</a:t>
            </a:r>
          </a:p>
          <a:p>
            <a:pPr eaLnBrk="1" hangingPunct="1"/>
            <a:r>
              <a:rPr lang="en-US" altLang="zh-TW" dirty="0"/>
              <a:t>Alpha-Beta search</a:t>
            </a:r>
          </a:p>
          <a:p>
            <a:pPr eaLnBrk="1" hangingPunct="1"/>
            <a:r>
              <a:rPr lang="en-US" altLang="zh-TW" dirty="0"/>
              <a:t>Game of chance</a:t>
            </a:r>
          </a:p>
          <a:p>
            <a:pPr eaLnBrk="1" hangingPunct="1"/>
            <a:r>
              <a:rPr lang="en-US" altLang="zh-TW" dirty="0"/>
              <a:t>Games of imperfect information</a:t>
            </a:r>
          </a:p>
          <a:p>
            <a:pPr eaLnBrk="1" hangingPunct="1"/>
            <a:r>
              <a:rPr lang="en-US" altLang="zh-TW" dirty="0"/>
              <a:t>Solving games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94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Nondeterministic games: backgammon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80C5D2D3-0D4F-443D-B2B2-3132EFD9B42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2001046" y="1106488"/>
          <a:ext cx="5141908" cy="512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Image" r:id="rId3" imgW="5143764" imgH="5131064" progId="Photoshop.Image.7">
                  <p:embed/>
                </p:oleObj>
              </mc:Choice>
              <mc:Fallback>
                <p:oleObj name="Image" r:id="rId3" imgW="5143764" imgH="5131064" progId="Photoshop.Image.7">
                  <p:embed/>
                  <p:pic>
                    <p:nvPicPr>
                      <p:cNvPr id="34820" name="Object 3">
                        <a:extLst>
                          <a:ext uri="{FF2B5EF4-FFF2-40B4-BE49-F238E27FC236}">
                            <a16:creationId xmlns:a16="http://schemas.microsoft.com/office/drawing/2014/main" id="{2D8CFF9C-6A78-4FBE-BACC-F8FF0A7176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1046" y="1106488"/>
                        <a:ext cx="5141908" cy="512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395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Nondeterministic games in general</a:t>
            </a:r>
            <a:endParaRPr lang="en-US" sz="32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A38B671D-492E-4A61-8B1C-FEBE3826B92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6728322"/>
              </p:ext>
            </p:extLst>
          </p:nvPr>
        </p:nvGraphicFramePr>
        <p:xfrm>
          <a:off x="364331" y="1222192"/>
          <a:ext cx="7200900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3" name="Image" r:id="rId3" imgW="7201270" imgH="4921503" progId="Photoshop.Image.7">
                  <p:embed/>
                </p:oleObj>
              </mc:Choice>
              <mc:Fallback>
                <p:oleObj name="Image" r:id="rId3" imgW="7201270" imgH="4921503" progId="Photoshop.Image.7">
                  <p:embed/>
                  <p:pic>
                    <p:nvPicPr>
                      <p:cNvPr id="35844" name="Object 3">
                        <a:extLst>
                          <a:ext uri="{FF2B5EF4-FFF2-40B4-BE49-F238E27FC236}">
                            <a16:creationId xmlns:a16="http://schemas.microsoft.com/office/drawing/2014/main" id="{6F2A0A20-4D94-4A05-8217-476263CDEA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222192"/>
                        <a:ext cx="7200900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9886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Algorithm for nondeterministic games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D37F4AD-82C0-4205-9A57-2BB2416C2CF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8111681"/>
              </p:ext>
            </p:extLst>
          </p:nvPr>
        </p:nvGraphicFramePr>
        <p:xfrm>
          <a:off x="364331" y="1924755"/>
          <a:ext cx="7848600" cy="3395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7" name="Image" r:id="rId3" imgW="12930612" imgH="5593469" progId="Photoshop.Image.7">
                  <p:embed/>
                </p:oleObj>
              </mc:Choice>
              <mc:Fallback>
                <p:oleObj name="Image" r:id="rId3" imgW="12930612" imgH="5593469" progId="Photoshop.Image.7">
                  <p:embed/>
                  <p:pic>
                    <p:nvPicPr>
                      <p:cNvPr id="36868" name="Object 3">
                        <a:extLst>
                          <a:ext uri="{FF2B5EF4-FFF2-40B4-BE49-F238E27FC236}">
                            <a16:creationId xmlns:a16="http://schemas.microsoft.com/office/drawing/2014/main" id="{21CAB5A3-B083-4D07-99F1-A6A9690DEF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924755"/>
                        <a:ext cx="7848600" cy="33951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2609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7C509DFE-C795-4B18-9FED-A6BC3CE7438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941852"/>
              </p:ext>
            </p:extLst>
          </p:nvPr>
        </p:nvGraphicFramePr>
        <p:xfrm>
          <a:off x="364331" y="1517467"/>
          <a:ext cx="7486650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Image" r:id="rId3" imgW="7487035" imgH="3720635" progId="Photoshop.Image.7">
                  <p:embed/>
                </p:oleObj>
              </mc:Choice>
              <mc:Fallback>
                <p:oleObj name="Image" r:id="rId3" imgW="7487035" imgH="3720635" progId="Photoshop.Image.7">
                  <p:embed/>
                  <p:pic>
                    <p:nvPicPr>
                      <p:cNvPr id="37892" name="Object 3">
                        <a:extLst>
                          <a:ext uri="{FF2B5EF4-FFF2-40B4-BE49-F238E27FC236}">
                            <a16:creationId xmlns:a16="http://schemas.microsoft.com/office/drawing/2014/main" id="{160DA893-D3B5-46B0-80BD-793FF1B35A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17467"/>
                        <a:ext cx="7486650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482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F2D045B-C5B6-4BCD-AE02-A59024C5477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107002"/>
              </p:ext>
            </p:extLst>
          </p:nvPr>
        </p:nvGraphicFramePr>
        <p:xfrm>
          <a:off x="364331" y="1549400"/>
          <a:ext cx="7486650" cy="375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name="Image" r:id="rId3" imgW="7487035" imgH="3759393" progId="Photoshop.Image.7">
                  <p:embed/>
                </p:oleObj>
              </mc:Choice>
              <mc:Fallback>
                <p:oleObj name="Image" r:id="rId3" imgW="7487035" imgH="3759393" progId="Photoshop.Image.7">
                  <p:embed/>
                  <p:pic>
                    <p:nvPicPr>
                      <p:cNvPr id="38916" name="Object 3">
                        <a:extLst>
                          <a:ext uri="{FF2B5EF4-FFF2-40B4-BE49-F238E27FC236}">
                            <a16:creationId xmlns:a16="http://schemas.microsoft.com/office/drawing/2014/main" id="{AE19ED98-384C-41F4-8699-73084CC6D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49400"/>
                        <a:ext cx="7486650" cy="375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3759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2A4CBE89-DA7D-4728-83C4-F19B506BF3D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218384"/>
              </p:ext>
            </p:extLst>
          </p:nvPr>
        </p:nvGraphicFramePr>
        <p:xfrm>
          <a:off x="270713" y="1463981"/>
          <a:ext cx="7524750" cy="381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Image" r:id="rId3" imgW="7525137" imgH="3816546" progId="Photoshop.Image.7">
                  <p:embed/>
                </p:oleObj>
              </mc:Choice>
              <mc:Fallback>
                <p:oleObj name="Image" r:id="rId3" imgW="7525137" imgH="3816546" progId="Photoshop.Image.7">
                  <p:embed/>
                  <p:pic>
                    <p:nvPicPr>
                      <p:cNvPr id="39940" name="Object 3">
                        <a:extLst>
                          <a:ext uri="{FF2B5EF4-FFF2-40B4-BE49-F238E27FC236}">
                            <a16:creationId xmlns:a16="http://schemas.microsoft.com/office/drawing/2014/main" id="{488E8F57-F32C-4623-AC6B-78A90F985F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713" y="1463981"/>
                        <a:ext cx="7524750" cy="381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282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5F1AC44A-E774-4D67-A758-610C3FFD167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633395"/>
              </p:ext>
            </p:extLst>
          </p:nvPr>
        </p:nvGraphicFramePr>
        <p:xfrm>
          <a:off x="364331" y="1539875"/>
          <a:ext cx="7524750" cy="377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Image" r:id="rId3" imgW="7525137" imgH="3778444" progId="Photoshop.Image.7">
                  <p:embed/>
                </p:oleObj>
              </mc:Choice>
              <mc:Fallback>
                <p:oleObj name="Image" r:id="rId3" imgW="7525137" imgH="3778444" progId="Photoshop.Image.7">
                  <p:embed/>
                  <p:pic>
                    <p:nvPicPr>
                      <p:cNvPr id="40964" name="Object 3">
                        <a:extLst>
                          <a:ext uri="{FF2B5EF4-FFF2-40B4-BE49-F238E27FC236}">
                            <a16:creationId xmlns:a16="http://schemas.microsoft.com/office/drawing/2014/main" id="{C00DE889-A1DD-45C9-A1FC-CC9F523499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39875"/>
                        <a:ext cx="7524750" cy="377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908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9FEA03B-24FD-43CA-917C-142127D5F91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969432"/>
              </p:ext>
            </p:extLst>
          </p:nvPr>
        </p:nvGraphicFramePr>
        <p:xfrm>
          <a:off x="364331" y="1511300"/>
          <a:ext cx="75438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7" name="Image" r:id="rId3" imgW="7544188" imgH="3835597" progId="Photoshop.Image.7">
                  <p:embed/>
                </p:oleObj>
              </mc:Choice>
              <mc:Fallback>
                <p:oleObj name="Image" r:id="rId3" imgW="7544188" imgH="3835597" progId="Photoshop.Image.7">
                  <p:embed/>
                  <p:pic>
                    <p:nvPicPr>
                      <p:cNvPr id="41988" name="Object 3">
                        <a:extLst>
                          <a:ext uri="{FF2B5EF4-FFF2-40B4-BE49-F238E27FC236}">
                            <a16:creationId xmlns:a16="http://schemas.microsoft.com/office/drawing/2014/main" id="{4F083DC8-F981-47A0-A05B-E5E9C99545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11300"/>
                        <a:ext cx="7543800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3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56A2C3DF-F714-4D54-8804-65BC23F1217A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372138"/>
              </p:ext>
            </p:extLst>
          </p:nvPr>
        </p:nvGraphicFramePr>
        <p:xfrm>
          <a:off x="364331" y="1501775"/>
          <a:ext cx="7543800" cy="385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Image" r:id="rId3" imgW="7544188" imgH="3854648" progId="Photoshop.Image.7">
                  <p:embed/>
                </p:oleObj>
              </mc:Choice>
              <mc:Fallback>
                <p:oleObj name="Image" r:id="rId3" imgW="7544188" imgH="3854648" progId="Photoshop.Image.7">
                  <p:embed/>
                  <p:pic>
                    <p:nvPicPr>
                      <p:cNvPr id="43012" name="Object 3">
                        <a:extLst>
                          <a:ext uri="{FF2B5EF4-FFF2-40B4-BE49-F238E27FC236}">
                            <a16:creationId xmlns:a16="http://schemas.microsoft.com/office/drawing/2014/main" id="{E8EF709B-64C0-41D6-BB09-233C04650E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01775"/>
                        <a:ext cx="7543800" cy="3854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0438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E16690BD-C548-4B8B-92DD-5C1A0CE2A23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046863"/>
              </p:ext>
            </p:extLst>
          </p:nvPr>
        </p:nvGraphicFramePr>
        <p:xfrm>
          <a:off x="364331" y="1511300"/>
          <a:ext cx="752475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name="Image" r:id="rId3" imgW="7525137" imgH="3835597" progId="Photoshop.Image.7">
                  <p:embed/>
                </p:oleObj>
              </mc:Choice>
              <mc:Fallback>
                <p:oleObj name="Image" r:id="rId3" imgW="7525137" imgH="3835597" progId="Photoshop.Image.7">
                  <p:embed/>
                  <p:pic>
                    <p:nvPicPr>
                      <p:cNvPr id="44036" name="Object 3">
                        <a:extLst>
                          <a:ext uri="{FF2B5EF4-FFF2-40B4-BE49-F238E27FC236}">
                            <a16:creationId xmlns:a16="http://schemas.microsoft.com/office/drawing/2014/main" id="{FC5386D2-A6A1-4BBB-ABF1-CF0A67FBB6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511300"/>
                        <a:ext cx="7524750" cy="383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074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Games vs. search problems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64606A59-BE0E-4A17-9A4B-9D8AFD8E60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47050"/>
              </p:ext>
            </p:extLst>
          </p:nvPr>
        </p:nvGraphicFramePr>
        <p:xfrm>
          <a:off x="415087" y="1008185"/>
          <a:ext cx="6705600" cy="196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Image" r:id="rId3" imgW="5810549" imgH="1701587" progId="Photoshop.Image.7">
                  <p:embed/>
                </p:oleObj>
              </mc:Choice>
              <mc:Fallback>
                <p:oleObj name="Image" r:id="rId3" imgW="5810549" imgH="1701587" progId="Photoshop.Image.7">
                  <p:embed/>
                  <p:pic>
                    <p:nvPicPr>
                      <p:cNvPr id="7172" name="Object 8">
                        <a:extLst>
                          <a:ext uri="{FF2B5EF4-FFF2-40B4-BE49-F238E27FC236}">
                            <a16:creationId xmlns:a16="http://schemas.microsoft.com/office/drawing/2014/main" id="{B7B8B2FB-BB00-46A5-AC26-A82E981C9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087" y="1008185"/>
                        <a:ext cx="6705600" cy="196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7998F1A8-483F-497D-B071-6F2A029801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700764"/>
              </p:ext>
            </p:extLst>
          </p:nvPr>
        </p:nvGraphicFramePr>
        <p:xfrm>
          <a:off x="186487" y="3217985"/>
          <a:ext cx="8686800" cy="322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Image" r:id="rId5" imgW="7772799" imgH="2883048" progId="Photoshop.Image.7">
                  <p:embed/>
                </p:oleObj>
              </mc:Choice>
              <mc:Fallback>
                <p:oleObj name="Image" r:id="rId5" imgW="7772799" imgH="2883048" progId="Photoshop.Image.7">
                  <p:embed/>
                  <p:pic>
                    <p:nvPicPr>
                      <p:cNvPr id="7173" name="Object 9">
                        <a:extLst>
                          <a:ext uri="{FF2B5EF4-FFF2-40B4-BE49-F238E27FC236}">
                            <a16:creationId xmlns:a16="http://schemas.microsoft.com/office/drawing/2014/main" id="{96CA94B2-4501-4AD5-AC6C-CACB75859D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487" y="3217985"/>
                        <a:ext cx="8686800" cy="322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47091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Pruning in nondeterministic game trees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7ACBF95D-2324-449B-BAFE-AC35B314F66C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095376"/>
              </p:ext>
            </p:extLst>
          </p:nvPr>
        </p:nvGraphicFramePr>
        <p:xfrm>
          <a:off x="364331" y="1463675"/>
          <a:ext cx="744855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9" name="Image" r:id="rId3" imgW="7448933" imgH="3930852" progId="Photoshop.Image.7">
                  <p:embed/>
                </p:oleObj>
              </mc:Choice>
              <mc:Fallback>
                <p:oleObj name="Image" r:id="rId3" imgW="7448933" imgH="3930852" progId="Photoshop.Image.7">
                  <p:embed/>
                  <p:pic>
                    <p:nvPicPr>
                      <p:cNvPr id="45060" name="Object 3">
                        <a:extLst>
                          <a:ext uri="{FF2B5EF4-FFF2-40B4-BE49-F238E27FC236}">
                            <a16:creationId xmlns:a16="http://schemas.microsoft.com/office/drawing/2014/main" id="{89C34C11-9CCB-424D-8460-2C6F162708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63675"/>
                        <a:ext cx="7448550" cy="393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8460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9312FC3A-9C7F-406F-B791-EFF39A683896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972304"/>
              </p:ext>
            </p:extLst>
          </p:nvPr>
        </p:nvGraphicFramePr>
        <p:xfrm>
          <a:off x="364331" y="1473200"/>
          <a:ext cx="7524750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Image" r:id="rId3" imgW="7525137" imgH="3911801" progId="Photoshop.Image.7">
                  <p:embed/>
                </p:oleObj>
              </mc:Choice>
              <mc:Fallback>
                <p:oleObj name="Image" r:id="rId3" imgW="7525137" imgH="3911801" progId="Photoshop.Image.7">
                  <p:embed/>
                  <p:pic>
                    <p:nvPicPr>
                      <p:cNvPr id="46084" name="Object 3">
                        <a:extLst>
                          <a:ext uri="{FF2B5EF4-FFF2-40B4-BE49-F238E27FC236}">
                            <a16:creationId xmlns:a16="http://schemas.microsoft.com/office/drawing/2014/main" id="{9220520F-DC0E-41B3-8774-DF52192A37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73200"/>
                        <a:ext cx="7524750" cy="391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962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1E311D08-C36F-43CE-A346-7C1D1437B70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8223287"/>
              </p:ext>
            </p:extLst>
          </p:nvPr>
        </p:nvGraphicFramePr>
        <p:xfrm>
          <a:off x="364331" y="1416050"/>
          <a:ext cx="754380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7" name="Image" r:id="rId3" imgW="7544188" imgH="4026107" progId="Photoshop.Image.7">
                  <p:embed/>
                </p:oleObj>
              </mc:Choice>
              <mc:Fallback>
                <p:oleObj name="Image" r:id="rId3" imgW="7544188" imgH="4026107" progId="Photoshop.Image.7">
                  <p:embed/>
                  <p:pic>
                    <p:nvPicPr>
                      <p:cNvPr id="47108" name="Object 3">
                        <a:extLst>
                          <a:ext uri="{FF2B5EF4-FFF2-40B4-BE49-F238E27FC236}">
                            <a16:creationId xmlns:a16="http://schemas.microsoft.com/office/drawing/2014/main" id="{38FFDCEB-F41D-4E43-867A-8F38450AD0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16050"/>
                        <a:ext cx="7543800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0013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EAC76286-C07D-4031-B5F0-7A6387396E0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808335"/>
              </p:ext>
            </p:extLst>
          </p:nvPr>
        </p:nvGraphicFramePr>
        <p:xfrm>
          <a:off x="364331" y="1406525"/>
          <a:ext cx="75628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1" name="Image" r:id="rId3" imgW="7563239" imgH="4045158" progId="Photoshop.Image.7">
                  <p:embed/>
                </p:oleObj>
              </mc:Choice>
              <mc:Fallback>
                <p:oleObj name="Image" r:id="rId3" imgW="7563239" imgH="4045158" progId="Photoshop.Image.7">
                  <p:embed/>
                  <p:pic>
                    <p:nvPicPr>
                      <p:cNvPr id="48132" name="Object 3">
                        <a:extLst>
                          <a:ext uri="{FF2B5EF4-FFF2-40B4-BE49-F238E27FC236}">
                            <a16:creationId xmlns:a16="http://schemas.microsoft.com/office/drawing/2014/main" id="{D726D66B-7C9C-4CFB-A2C5-9E52149A50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06525"/>
                        <a:ext cx="756285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018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A061FBA-ACED-4581-8C77-CF0AB9FD863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463159"/>
              </p:ext>
            </p:extLst>
          </p:nvPr>
        </p:nvGraphicFramePr>
        <p:xfrm>
          <a:off x="364331" y="1416050"/>
          <a:ext cx="7562850" cy="402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Image" r:id="rId3" imgW="7563239" imgH="4026107" progId="Photoshop.Image.7">
                  <p:embed/>
                </p:oleObj>
              </mc:Choice>
              <mc:Fallback>
                <p:oleObj name="Image" r:id="rId3" imgW="7563239" imgH="4026107" progId="Photoshop.Image.7">
                  <p:embed/>
                  <p:pic>
                    <p:nvPicPr>
                      <p:cNvPr id="49156" name="Object 3">
                        <a:extLst>
                          <a:ext uri="{FF2B5EF4-FFF2-40B4-BE49-F238E27FC236}">
                            <a16:creationId xmlns:a16="http://schemas.microsoft.com/office/drawing/2014/main" id="{F8C4C36A-2ACF-4890-A128-FB5B2F4AAA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16050"/>
                        <a:ext cx="7562850" cy="402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7758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C0BB2E96-141E-4358-82CA-B6F76B4E1B6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369176"/>
              </p:ext>
            </p:extLst>
          </p:nvPr>
        </p:nvGraphicFramePr>
        <p:xfrm>
          <a:off x="364331" y="1406525"/>
          <a:ext cx="750570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9" name="Image" r:id="rId3" imgW="7506086" imgH="4045158" progId="Photoshop.Image.7">
                  <p:embed/>
                </p:oleObj>
              </mc:Choice>
              <mc:Fallback>
                <p:oleObj name="Image" r:id="rId3" imgW="7506086" imgH="4045158" progId="Photoshop.Image.7">
                  <p:embed/>
                  <p:pic>
                    <p:nvPicPr>
                      <p:cNvPr id="50180" name="Object 3">
                        <a:extLst>
                          <a:ext uri="{FF2B5EF4-FFF2-40B4-BE49-F238E27FC236}">
                            <a16:creationId xmlns:a16="http://schemas.microsoft.com/office/drawing/2014/main" id="{D9F9F8CF-6D00-44AF-ADB3-856E24223B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06525"/>
                        <a:ext cx="750570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3271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Pruning contd.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F7B7AB31-6ED1-403C-A319-1BFB772C123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0700861"/>
              </p:ext>
            </p:extLst>
          </p:nvPr>
        </p:nvGraphicFramePr>
        <p:xfrm>
          <a:off x="364331" y="1406525"/>
          <a:ext cx="7524750" cy="404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Image" r:id="rId3" imgW="7525137" imgH="4045158" progId="Photoshop.Image.7">
                  <p:embed/>
                </p:oleObj>
              </mc:Choice>
              <mc:Fallback>
                <p:oleObj name="Image" r:id="rId3" imgW="7525137" imgH="4045158" progId="Photoshop.Image.7">
                  <p:embed/>
                  <p:pic>
                    <p:nvPicPr>
                      <p:cNvPr id="51204" name="Object 3">
                        <a:extLst>
                          <a:ext uri="{FF2B5EF4-FFF2-40B4-BE49-F238E27FC236}">
                            <a16:creationId xmlns:a16="http://schemas.microsoft.com/office/drawing/2014/main" id="{7EE933E6-BDBD-4067-85C2-D726B0C8C2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06525"/>
                        <a:ext cx="7524750" cy="404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9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Nondeterministic games in practice</a:t>
            </a:r>
            <a:endParaRPr lang="en-US" sz="32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757879C9-4F4F-4C9A-A058-5A949EDD955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810214"/>
              </p:ext>
            </p:extLst>
          </p:nvPr>
        </p:nvGraphicFramePr>
        <p:xfrm>
          <a:off x="364331" y="1720850"/>
          <a:ext cx="6705600" cy="341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" name="Image" r:id="rId3" imgW="10344490" imgH="5270204" progId="Photoshop.Image.7">
                  <p:embed/>
                </p:oleObj>
              </mc:Choice>
              <mc:Fallback>
                <p:oleObj name="Image" r:id="rId3" imgW="10344490" imgH="5270204" progId="Photoshop.Image.7">
                  <p:embed/>
                  <p:pic>
                    <p:nvPicPr>
                      <p:cNvPr id="52228" name="Object 3">
                        <a:extLst>
                          <a:ext uri="{FF2B5EF4-FFF2-40B4-BE49-F238E27FC236}">
                            <a16:creationId xmlns:a16="http://schemas.microsoft.com/office/drawing/2014/main" id="{2BD5F1B5-DE1A-47A4-9D36-0C3252F859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720850"/>
                        <a:ext cx="6705600" cy="3416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0000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Digression: Exact values DO matter</a:t>
            </a:r>
            <a:endParaRPr lang="en-US" sz="32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31FC466C-6E07-4E26-9531-7330CF74CD41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4987881"/>
              </p:ext>
            </p:extLst>
          </p:nvPr>
        </p:nvGraphicFramePr>
        <p:xfrm>
          <a:off x="364331" y="1319839"/>
          <a:ext cx="7848600" cy="4218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Image" r:id="rId3" imgW="8306227" imgH="4464279" progId="Photoshop.Image.7">
                  <p:embed/>
                </p:oleObj>
              </mc:Choice>
              <mc:Fallback>
                <p:oleObj name="Image" r:id="rId3" imgW="8306227" imgH="4464279" progId="Photoshop.Image.7">
                  <p:embed/>
                  <p:pic>
                    <p:nvPicPr>
                      <p:cNvPr id="53252" name="Object 3">
                        <a:extLst>
                          <a:ext uri="{FF2B5EF4-FFF2-40B4-BE49-F238E27FC236}">
                            <a16:creationId xmlns:a16="http://schemas.microsoft.com/office/drawing/2014/main" id="{3F48E86F-0FA5-4A14-8B61-A8B14E2A48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319839"/>
                        <a:ext cx="7848600" cy="42183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3557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Games of imperfect information</a:t>
            </a:r>
            <a:endParaRPr lang="en-US" sz="36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4960AEAC-2B1D-4B46-91AF-D918720DB62B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883979"/>
              </p:ext>
            </p:extLst>
          </p:nvPr>
        </p:nvGraphicFramePr>
        <p:xfrm>
          <a:off x="364331" y="1463675"/>
          <a:ext cx="7696200" cy="393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" name="Image" r:id="rId3" imgW="11872653" imgH="6063673" progId="Photoshop.Image.7">
                  <p:embed/>
                </p:oleObj>
              </mc:Choice>
              <mc:Fallback>
                <p:oleObj name="Image" r:id="rId3" imgW="11872653" imgH="6063673" progId="Photoshop.Image.7">
                  <p:embed/>
                  <p:pic>
                    <p:nvPicPr>
                      <p:cNvPr id="54276" name="Object 3">
                        <a:extLst>
                          <a:ext uri="{FF2B5EF4-FFF2-40B4-BE49-F238E27FC236}">
                            <a16:creationId xmlns:a16="http://schemas.microsoft.com/office/drawing/2014/main" id="{664E227A-35B5-4B51-ADAF-49326FB196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331" y="1463675"/>
                        <a:ext cx="7696200" cy="393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6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Types of games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5E4A5A5E-282C-431C-BBB5-BD50528A1AA0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00339"/>
              </p:ext>
            </p:extLst>
          </p:nvPr>
        </p:nvGraphicFramePr>
        <p:xfrm>
          <a:off x="666750" y="1831266"/>
          <a:ext cx="7848600" cy="230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2724898" imgH="3742041" progId="Photoshop.Image.7">
                  <p:embed/>
                </p:oleObj>
              </mc:Choice>
              <mc:Fallback>
                <p:oleObj name="Image" r:id="rId3" imgW="12724898" imgH="3742041" progId="Photoshop.Image.7">
                  <p:embed/>
                  <p:pic>
                    <p:nvPicPr>
                      <p:cNvPr id="8196" name="Object 8">
                        <a:extLst>
                          <a:ext uri="{FF2B5EF4-FFF2-40B4-BE49-F238E27FC236}">
                            <a16:creationId xmlns:a16="http://schemas.microsoft.com/office/drawing/2014/main" id="{6F75723B-6C20-4251-94BA-C156251BC5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750" y="1831266"/>
                        <a:ext cx="7848600" cy="230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9319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Solving games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Game-theoretic value of a game</a:t>
            </a:r>
          </a:p>
          <a:p>
            <a:pPr lvl="1" eaLnBrk="1" hangingPunct="1"/>
            <a:r>
              <a:rPr lang="en-US" altLang="zh-TW" dirty="0"/>
              <a:t>The outcome, i.e., win, loss or draw, when all participants play optimally.</a:t>
            </a:r>
          </a:p>
          <a:p>
            <a:pPr eaLnBrk="1" hangingPunct="1"/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75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err="1"/>
              <a:t>Classication</a:t>
            </a:r>
            <a:r>
              <a:rPr lang="en-US" altLang="zh-TW" sz="3600" dirty="0"/>
              <a:t> of games' solutions</a:t>
            </a:r>
            <a:br>
              <a:rPr lang="en-US" altLang="zh-TW" sz="3600" dirty="0"/>
            </a:br>
            <a:r>
              <a:rPr lang="en-US" altLang="zh-TW" sz="3600" dirty="0"/>
              <a:t>(L.V. Allis in 1994 )</a:t>
            </a:r>
            <a:endParaRPr 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Ultra-weakly solved</a:t>
            </a:r>
          </a:p>
          <a:p>
            <a:pPr lvl="1" eaLnBrk="1" hangingPunct="1"/>
            <a:r>
              <a:rPr lang="en-US" altLang="zh-TW" dirty="0"/>
              <a:t>the game-theoretic value of the initial position has been determined.</a:t>
            </a:r>
          </a:p>
          <a:p>
            <a:pPr eaLnBrk="1" hangingPunct="1"/>
            <a:r>
              <a:rPr lang="en-US" altLang="zh-TW" dirty="0"/>
              <a:t> Weakly solved</a:t>
            </a:r>
          </a:p>
          <a:p>
            <a:pPr lvl="1" eaLnBrk="1" hangingPunct="1"/>
            <a:r>
              <a:rPr lang="en-US" altLang="zh-TW" dirty="0"/>
              <a:t>for the initial position a strategy has been determined to achieve the game-theoretic value against any opponent.</a:t>
            </a:r>
          </a:p>
          <a:p>
            <a:pPr lvl="2" eaLnBrk="1" hangingPunct="1"/>
            <a:r>
              <a:rPr lang="en-US" altLang="zh-TW" dirty="0"/>
              <a:t>The strategy must be efficient and practical in terms of resource usage.</a:t>
            </a:r>
          </a:p>
          <a:p>
            <a:pPr eaLnBrk="1" hangingPunct="1"/>
            <a:r>
              <a:rPr lang="en-US" altLang="zh-TW" dirty="0"/>
              <a:t> Strongly solved: </a:t>
            </a:r>
          </a:p>
          <a:p>
            <a:pPr lvl="1" eaLnBrk="1" hangingPunct="1"/>
            <a:r>
              <a:rPr lang="en-US" altLang="zh-TW" dirty="0"/>
              <a:t>a strategy has been determined for all legal positions.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7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issue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State-space complexity of a game</a:t>
            </a:r>
          </a:p>
          <a:p>
            <a:pPr lvl="1" eaLnBrk="1" hangingPunct="1"/>
            <a:r>
              <a:rPr lang="en-US" altLang="zh-TW" dirty="0"/>
              <a:t>the number of all legal positions in a game.</a:t>
            </a:r>
          </a:p>
          <a:p>
            <a:pPr eaLnBrk="1" hangingPunct="1"/>
            <a:r>
              <a:rPr lang="en-US" altLang="zh-TW" dirty="0"/>
              <a:t>Game-tree (or decision) complexity of a game</a:t>
            </a:r>
          </a:p>
          <a:p>
            <a:pPr lvl="1" eaLnBrk="1" hangingPunct="1"/>
            <a:r>
              <a:rPr lang="en-US" altLang="zh-TW" dirty="0"/>
              <a:t>the number of all leaf nodes in a solution search tree.</a:t>
            </a:r>
          </a:p>
          <a:p>
            <a:pPr lvl="1" eaLnBrk="1" hangingPunct="1"/>
            <a:r>
              <a:rPr lang="en-US" altLang="zh-TW" dirty="0"/>
              <a:t>A solution search tree is a tree where the game-theoretic value of the root position can be decided.</a:t>
            </a:r>
          </a:p>
          <a:p>
            <a:pPr eaLnBrk="1" hangingPunct="1"/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293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Complexity for Tic-Tac-Toe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eaLnBrk="1" hangingPunct="1">
              <a:buFontTx/>
              <a:buChar char="•"/>
              <a:defRPr/>
            </a:pPr>
            <a:r>
              <a:rPr lang="en-US" altLang="zh-TW" dirty="0"/>
              <a:t>Upper bound</a:t>
            </a:r>
            <a:r>
              <a:rPr lang="en-US" altLang="zh-TW" dirty="0">
                <a:sym typeface="Symbol"/>
              </a:rPr>
              <a:t> legal positions rotation and reflections</a:t>
            </a:r>
            <a:endParaRPr lang="en-US" altLang="zh-TW" dirty="0"/>
          </a:p>
          <a:p>
            <a:pPr eaLnBrk="1" hangingPunct="1">
              <a:defRPr/>
            </a:pPr>
            <a:r>
              <a:rPr lang="en-US" altLang="zh-TW" dirty="0"/>
              <a:t>State space</a:t>
            </a:r>
          </a:p>
          <a:p>
            <a:pPr lvl="1" eaLnBrk="1" hangingPunct="1">
              <a:defRPr/>
            </a:pPr>
            <a:r>
              <a:rPr lang="en-US" altLang="zh-TW" dirty="0"/>
              <a:t>3</a:t>
            </a:r>
            <a:r>
              <a:rPr lang="en-US" altLang="zh-TW" baseline="30000" dirty="0"/>
              <a:t>9</a:t>
            </a:r>
            <a:r>
              <a:rPr lang="en-US" altLang="zh-TW" dirty="0"/>
              <a:t> (19683)</a:t>
            </a:r>
            <a:r>
              <a:rPr lang="en-US" altLang="zh-TW" dirty="0">
                <a:sym typeface="Symbol"/>
              </a:rPr>
              <a:t>5478 765</a:t>
            </a:r>
          </a:p>
          <a:p>
            <a:pPr eaLnBrk="1" hangingPunct="1">
              <a:defRPr/>
            </a:pPr>
            <a:r>
              <a:rPr lang="en-US" altLang="zh-TW" dirty="0">
                <a:sym typeface="Symbol"/>
              </a:rPr>
              <a:t>Game tree size</a:t>
            </a:r>
          </a:p>
          <a:p>
            <a:pPr lvl="1" eaLnBrk="1" hangingPunct="1">
              <a:defRPr/>
            </a:pPr>
            <a:r>
              <a:rPr lang="en-US" altLang="zh-TW" dirty="0">
                <a:sym typeface="Symbol"/>
              </a:rPr>
              <a:t>9! 255168 26830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658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Fair game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A fair game</a:t>
            </a:r>
          </a:p>
          <a:p>
            <a:pPr lvl="1" eaLnBrk="1" hangingPunct="1"/>
            <a:r>
              <a:rPr lang="en-US" altLang="zh-TW" dirty="0"/>
              <a:t>the game-theoretic value is draw and both players have roughly an equal probability on making a mistake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529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A double dichotomy of the game space</a:t>
            </a:r>
            <a:endParaRPr lang="en-US" sz="28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FE085A-1E84-4606-B411-E683DBFC4E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31" y="1219299"/>
            <a:ext cx="7848600" cy="480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2719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6907B0F6-A777-44E1-9123-A95B3A4DB5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0214955"/>
              </p:ext>
            </p:extLst>
          </p:nvPr>
        </p:nvGraphicFramePr>
        <p:xfrm>
          <a:off x="163513" y="1572357"/>
          <a:ext cx="7921625" cy="4470400"/>
        </p:xfrm>
        <a:graphic>
          <a:graphicData uri="http://schemas.openxmlformats.org/drawingml/2006/table">
            <a:tbl>
              <a:tblPr/>
              <a:tblGrid>
                <a:gridCol w="21375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07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Games</a:t>
                      </a: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Log(state-space)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Log(game tree size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Nine Men's Morris</a:t>
                      </a:r>
                      <a:endParaRPr kumimoji="0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10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12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Connect-four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14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21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lang="en-US" altLang="zh-TW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Checkers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21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31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Othello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28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58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Chess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46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123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Chinese chess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48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150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Hex(11x11)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57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98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Shogi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71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226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Renju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(15x15)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105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70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5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Go-</a:t>
                      </a:r>
                      <a:r>
                        <a:rPr kumimoji="1" lang="en-US" altLang="zh-TW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Moku</a:t>
                      </a: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(15x15)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105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70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Go(19x19)</a:t>
                      </a:r>
                      <a:endParaRPr kumimoji="1" lang="zh-TW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新細明體" pitchFamily="18" charset="-120"/>
                      </a:endParaRPr>
                    </a:p>
                  </a:txBody>
                  <a:tcPr marL="91449" marR="91449"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172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新細明體" pitchFamily="18" charset="-120"/>
                        </a:rPr>
                        <a:t>360</a:t>
                      </a:r>
                    </a:p>
                  </a:txBody>
                  <a:tcPr marL="91449" marR="91449"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97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Games in practice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Predictions for 2010 at 2000(</a:t>
            </a:r>
            <a:r>
              <a:rPr lang="en-US" altLang="zh-TW" dirty="0" err="1"/>
              <a:t>Herik</a:t>
            </a:r>
            <a:r>
              <a:rPr lang="en-US" altLang="zh-TW" dirty="0"/>
              <a:t> et.al.)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160EEA-6A81-418E-B32F-93A9D949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2022615"/>
            <a:ext cx="8102286" cy="195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88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Games in practice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TW" dirty="0"/>
              <a:t>Status </a:t>
            </a:r>
            <a:endParaRPr lang="zh-TW" alt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58</a:t>
            </a:fld>
            <a:endParaRPr 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E8131E-362A-4139-9F2B-43B96A81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869007"/>
            <a:ext cx="7955970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0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版面配置區 5"/>
          <p:cNvSpPr>
            <a:spLocks noGrp="1"/>
          </p:cNvSpPr>
          <p:nvPr>
            <p:ph type="body" sz="quarter" idx="12"/>
          </p:nvPr>
        </p:nvSpPr>
        <p:spPr>
          <a:xfrm>
            <a:off x="2732088" y="3173414"/>
            <a:ext cx="3754437" cy="631825"/>
          </a:xfrm>
        </p:spPr>
        <p:txBody>
          <a:bodyPr/>
          <a:lstStyle/>
          <a:p>
            <a:r>
              <a:rPr lang="en-US" sz="5700" dirty="0">
                <a:latin typeface="Baskerville Old Face" panose="02020602080505020303" pitchFamily="18" charset="0"/>
              </a:rPr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33234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monopoly">
            <a:extLst>
              <a:ext uri="{FF2B5EF4-FFF2-40B4-BE49-F238E27FC236}">
                <a16:creationId xmlns:a16="http://schemas.microsoft.com/office/drawing/2014/main" id="{1A5CFC15-A3F6-4CF4-9F12-787BA6A7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55" y="-12700"/>
            <a:ext cx="6543675" cy="673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7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141579237_32e57974bc">
            <a:extLst>
              <a:ext uri="{FF2B5EF4-FFF2-40B4-BE49-F238E27FC236}">
                <a16:creationId xmlns:a16="http://schemas.microsoft.com/office/drawing/2014/main" id="{D056CEAD-42FE-4F7C-82F2-E09EC66E8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83" y="136524"/>
            <a:ext cx="63500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03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Game tree of Tic-Tac-Toe</a:t>
            </a:r>
            <a:br>
              <a:rPr lang="en-US" altLang="zh-TW" sz="3600" dirty="0"/>
            </a:br>
            <a:r>
              <a:rPr lang="en-US" altLang="zh-TW" sz="3600" dirty="0"/>
              <a:t> (2-player, deterministic, turns)</a:t>
            </a:r>
            <a:endParaRPr lang="en-US" sz="360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A219D016-90C6-4C47-94FF-CAFF29B37DA2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971550" y="1210469"/>
          <a:ext cx="7200900" cy="492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3" imgW="11108571" imgH="7591837" progId="Photoshop.Image.7">
                  <p:embed/>
                </p:oleObj>
              </mc:Choice>
              <mc:Fallback>
                <p:oleObj name="Image" r:id="rId3" imgW="11108571" imgH="7591837" progId="Photoshop.Image.7">
                  <p:embed/>
                  <p:pic>
                    <p:nvPicPr>
                      <p:cNvPr id="11269" name="Object 8">
                        <a:extLst>
                          <a:ext uri="{FF2B5EF4-FFF2-40B4-BE49-F238E27FC236}">
                            <a16:creationId xmlns:a16="http://schemas.microsoft.com/office/drawing/2014/main" id="{452F0010-776E-457C-977A-9961929D7D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10469"/>
                        <a:ext cx="7200900" cy="492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473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Minimax</a:t>
            </a:r>
            <a:endParaRPr lang="en-US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dirty="0"/>
              <a:t>05 Game Playing</a:t>
            </a:r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7AAF-3DBF-46F5-A599-644FF8FC65A1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6AF74367-9E3C-4D85-801A-EDF07B9BBCBE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000125" y="1543844"/>
          <a:ext cx="7143750" cy="425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Image" r:id="rId3" imgW="7144117" imgH="4254719" progId="Photoshop.Image.7">
                  <p:embed/>
                </p:oleObj>
              </mc:Choice>
              <mc:Fallback>
                <p:oleObj name="Image" r:id="rId3" imgW="7144117" imgH="4254719" progId="Photoshop.Image.7">
                  <p:embed/>
                  <p:pic>
                    <p:nvPicPr>
                      <p:cNvPr id="13317" name="Object 8">
                        <a:extLst>
                          <a:ext uri="{FF2B5EF4-FFF2-40B4-BE49-F238E27FC236}">
                            <a16:creationId xmlns:a16="http://schemas.microsoft.com/office/drawing/2014/main" id="{0D832998-ABB3-40AC-8718-0886955E80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543844"/>
                        <a:ext cx="7143750" cy="425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285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藍綠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1" id="{31A76569-8E60-4D38-A1CA-5C73D4EF6DF4}" vid="{98AB65F7-9C9C-4E72-870B-8F94153DA965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696</Words>
  <Application>Microsoft Office PowerPoint</Application>
  <PresentationFormat>如螢幕大小 (4:3)</PresentationFormat>
  <Paragraphs>235</Paragraphs>
  <Slides>59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71" baseType="lpstr">
      <vt:lpstr>黑体</vt:lpstr>
      <vt:lpstr>微軟正黑體</vt:lpstr>
      <vt:lpstr>新細明體</vt:lpstr>
      <vt:lpstr>Arial</vt:lpstr>
      <vt:lpstr>Baskerville Old Face</vt:lpstr>
      <vt:lpstr>Calibri</vt:lpstr>
      <vt:lpstr>Symbol</vt:lpstr>
      <vt:lpstr>Tahoma</vt:lpstr>
      <vt:lpstr>Times New Roman</vt:lpstr>
      <vt:lpstr>Wingdings</vt:lpstr>
      <vt:lpstr>Office 佈景主題</vt:lpstr>
      <vt:lpstr>Image</vt:lpstr>
      <vt:lpstr>Chap. 5 Game Playing</vt:lpstr>
      <vt:lpstr>DeepBlue</vt:lpstr>
      <vt:lpstr>Outline</vt:lpstr>
      <vt:lpstr>Games vs. search problems</vt:lpstr>
      <vt:lpstr>Types of games</vt:lpstr>
      <vt:lpstr>PowerPoint 簡報</vt:lpstr>
      <vt:lpstr>PowerPoint 簡報</vt:lpstr>
      <vt:lpstr>Game tree of Tic-Tac-Toe  (2-player, deterministic, turns)</vt:lpstr>
      <vt:lpstr>Minimax</vt:lpstr>
      <vt:lpstr>Minimax algorithm</vt:lpstr>
      <vt:lpstr>Analysis</vt:lpstr>
      <vt:lpstr>Resource limits</vt:lpstr>
      <vt:lpstr>Evaluation functions</vt:lpstr>
      <vt:lpstr>PowerPoint 簡報</vt:lpstr>
      <vt:lpstr>子力</vt:lpstr>
      <vt:lpstr>PowerPoint 簡報</vt:lpstr>
      <vt:lpstr>PowerPoint 簡報</vt:lpstr>
      <vt:lpstr>PowerPoint 簡報</vt:lpstr>
      <vt:lpstr>Othello</vt:lpstr>
      <vt:lpstr>Digression: Exact values don’t matter</vt:lpstr>
      <vt:lpstr>Cutting off search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Nondeterministic games: backgammon</vt:lpstr>
      <vt:lpstr>Nondeterministic games in general</vt:lpstr>
      <vt:lpstr>Algorithm for nondeterministic games</vt:lpstr>
      <vt:lpstr>Pruning in nondeterministic game trees</vt:lpstr>
      <vt:lpstr>Pruning in nondeterministic game trees</vt:lpstr>
      <vt:lpstr>Pruning in nondeterministic game trees</vt:lpstr>
      <vt:lpstr>Pruning in nondeterministic game trees</vt:lpstr>
      <vt:lpstr>Pruning in nondeterministic game trees</vt:lpstr>
      <vt:lpstr>Pruning in nondeterministic game trees</vt:lpstr>
      <vt:lpstr>Pruning in nondeterministic game trees</vt:lpstr>
      <vt:lpstr>Pruning in nondeterministic game trees</vt:lpstr>
      <vt:lpstr>Pruning contd.</vt:lpstr>
      <vt:lpstr>Pruning contd.</vt:lpstr>
      <vt:lpstr>Pruning contd.</vt:lpstr>
      <vt:lpstr>Pruning contd.</vt:lpstr>
      <vt:lpstr>Pruning contd.</vt:lpstr>
      <vt:lpstr>Pruning contd.</vt:lpstr>
      <vt:lpstr>Nondeterministic games in practice</vt:lpstr>
      <vt:lpstr>Digression: Exact values DO matter</vt:lpstr>
      <vt:lpstr>Games of imperfect information</vt:lpstr>
      <vt:lpstr>Solving games</vt:lpstr>
      <vt:lpstr>Classication of games' solutions (L.V. Allis in 1994 )</vt:lpstr>
      <vt:lpstr>Complexity issue</vt:lpstr>
      <vt:lpstr>Complexity for Tic-Tac-Toe</vt:lpstr>
      <vt:lpstr>Fair game</vt:lpstr>
      <vt:lpstr>A double dichotomy of the game space</vt:lpstr>
      <vt:lpstr>PowerPoint 簡報</vt:lpstr>
      <vt:lpstr>Games in practice</vt:lpstr>
      <vt:lpstr>Games in practice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沛妮 劉</dc:creator>
  <cp:lastModifiedBy>SHIJIM YEN</cp:lastModifiedBy>
  <cp:revision>29</cp:revision>
  <dcterms:created xsi:type="dcterms:W3CDTF">2021-02-06T08:07:07Z</dcterms:created>
  <dcterms:modified xsi:type="dcterms:W3CDTF">2022-02-13T10:05:33Z</dcterms:modified>
</cp:coreProperties>
</file>